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69" r:id="rId2"/>
    <p:sldId id="433" r:id="rId3"/>
    <p:sldId id="359" r:id="rId4"/>
    <p:sldId id="434" r:id="rId5"/>
    <p:sldId id="435" r:id="rId6"/>
    <p:sldId id="436" r:id="rId7"/>
    <p:sldId id="437" r:id="rId8"/>
    <p:sldId id="438" r:id="rId9"/>
    <p:sldId id="439" r:id="rId10"/>
    <p:sldId id="440" r:id="rId11"/>
    <p:sldId id="441" r:id="rId12"/>
    <p:sldId id="442" r:id="rId13"/>
    <p:sldId id="443" r:id="rId14"/>
    <p:sldId id="444" r:id="rId15"/>
    <p:sldId id="445" r:id="rId16"/>
    <p:sldId id="446" r:id="rId17"/>
    <p:sldId id="354" r:id="rId18"/>
    <p:sldId id="346" r:id="rId19"/>
    <p:sldId id="342" r:id="rId20"/>
    <p:sldId id="353" r:id="rId21"/>
    <p:sldId id="364" r:id="rId22"/>
    <p:sldId id="337" r:id="rId23"/>
    <p:sldId id="338" r:id="rId24"/>
    <p:sldId id="339" r:id="rId25"/>
    <p:sldId id="355" r:id="rId26"/>
    <p:sldId id="345" r:id="rId27"/>
    <p:sldId id="343" r:id="rId28"/>
    <p:sldId id="344" r:id="rId29"/>
    <p:sldId id="360" r:id="rId30"/>
    <p:sldId id="363" r:id="rId31"/>
    <p:sldId id="361" r:id="rId32"/>
    <p:sldId id="362" r:id="rId33"/>
    <p:sldId id="365" r:id="rId34"/>
    <p:sldId id="356" r:id="rId35"/>
    <p:sldId id="367" r:id="rId36"/>
    <p:sldId id="268" r:id="rId37"/>
    <p:sldId id="267" r:id="rId38"/>
    <p:sldId id="366" r:id="rId39"/>
    <p:sldId id="388" r:id="rId40"/>
    <p:sldId id="372" r:id="rId41"/>
    <p:sldId id="371" r:id="rId42"/>
    <p:sldId id="390" r:id="rId43"/>
    <p:sldId id="373" r:id="rId44"/>
    <p:sldId id="389" r:id="rId45"/>
    <p:sldId id="392" r:id="rId46"/>
    <p:sldId id="391" r:id="rId47"/>
    <p:sldId id="400" r:id="rId48"/>
    <p:sldId id="409" r:id="rId49"/>
    <p:sldId id="402" r:id="rId50"/>
    <p:sldId id="403" r:id="rId51"/>
    <p:sldId id="404" r:id="rId52"/>
    <p:sldId id="413" r:id="rId53"/>
    <p:sldId id="451" r:id="rId54"/>
    <p:sldId id="399" r:id="rId55"/>
    <p:sldId id="447" r:id="rId56"/>
    <p:sldId id="448" r:id="rId57"/>
  </p:sldIdLst>
  <p:sldSz cx="9144000" cy="6858000" type="screen4x3"/>
  <p:notesSz cx="7077075" cy="9382125"/>
  <p:defaultTextStyle>
    <a:defPPr>
      <a:defRPr lang="en-US"/>
    </a:defPPr>
    <a:lvl1pPr algn="ctr" rtl="0" fontAlgn="base">
      <a:spcBef>
        <a:spcPct val="0"/>
      </a:spcBef>
      <a:spcAft>
        <a:spcPct val="0"/>
      </a:spcAft>
      <a:defRPr sz="3200" kern="1200">
        <a:solidFill>
          <a:schemeClr val="bg1"/>
        </a:solidFill>
        <a:latin typeface="Arial" charset="0"/>
        <a:ea typeface="+mn-ea"/>
        <a:cs typeface="+mn-cs"/>
      </a:defRPr>
    </a:lvl1pPr>
    <a:lvl2pPr marL="457200" algn="ctr" rtl="0" fontAlgn="base">
      <a:spcBef>
        <a:spcPct val="0"/>
      </a:spcBef>
      <a:spcAft>
        <a:spcPct val="0"/>
      </a:spcAft>
      <a:defRPr sz="3200" kern="1200">
        <a:solidFill>
          <a:schemeClr val="bg1"/>
        </a:solidFill>
        <a:latin typeface="Arial" charset="0"/>
        <a:ea typeface="+mn-ea"/>
        <a:cs typeface="+mn-cs"/>
      </a:defRPr>
    </a:lvl2pPr>
    <a:lvl3pPr marL="914400" algn="ctr" rtl="0" fontAlgn="base">
      <a:spcBef>
        <a:spcPct val="0"/>
      </a:spcBef>
      <a:spcAft>
        <a:spcPct val="0"/>
      </a:spcAft>
      <a:defRPr sz="3200" kern="1200">
        <a:solidFill>
          <a:schemeClr val="bg1"/>
        </a:solidFill>
        <a:latin typeface="Arial" charset="0"/>
        <a:ea typeface="+mn-ea"/>
        <a:cs typeface="+mn-cs"/>
      </a:defRPr>
    </a:lvl3pPr>
    <a:lvl4pPr marL="1371600" algn="ctr" rtl="0" fontAlgn="base">
      <a:spcBef>
        <a:spcPct val="0"/>
      </a:spcBef>
      <a:spcAft>
        <a:spcPct val="0"/>
      </a:spcAft>
      <a:defRPr sz="3200" kern="1200">
        <a:solidFill>
          <a:schemeClr val="bg1"/>
        </a:solidFill>
        <a:latin typeface="Arial" charset="0"/>
        <a:ea typeface="+mn-ea"/>
        <a:cs typeface="+mn-cs"/>
      </a:defRPr>
    </a:lvl4pPr>
    <a:lvl5pPr marL="1828800" algn="ctr" rtl="0" fontAlgn="base">
      <a:spcBef>
        <a:spcPct val="0"/>
      </a:spcBef>
      <a:spcAft>
        <a:spcPct val="0"/>
      </a:spcAft>
      <a:defRPr sz="3200" kern="1200">
        <a:solidFill>
          <a:schemeClr val="bg1"/>
        </a:solidFill>
        <a:latin typeface="Arial" charset="0"/>
        <a:ea typeface="+mn-ea"/>
        <a:cs typeface="+mn-cs"/>
      </a:defRPr>
    </a:lvl5pPr>
    <a:lvl6pPr marL="2286000" algn="l" defTabSz="914400" rtl="0" eaLnBrk="1" latinLnBrk="0" hangingPunct="1">
      <a:defRPr sz="3200" kern="1200">
        <a:solidFill>
          <a:schemeClr val="bg1"/>
        </a:solidFill>
        <a:latin typeface="Arial" charset="0"/>
        <a:ea typeface="+mn-ea"/>
        <a:cs typeface="+mn-cs"/>
      </a:defRPr>
    </a:lvl6pPr>
    <a:lvl7pPr marL="2743200" algn="l" defTabSz="914400" rtl="0" eaLnBrk="1" latinLnBrk="0" hangingPunct="1">
      <a:defRPr sz="3200" kern="1200">
        <a:solidFill>
          <a:schemeClr val="bg1"/>
        </a:solidFill>
        <a:latin typeface="Arial" charset="0"/>
        <a:ea typeface="+mn-ea"/>
        <a:cs typeface="+mn-cs"/>
      </a:defRPr>
    </a:lvl7pPr>
    <a:lvl8pPr marL="3200400" algn="l" defTabSz="914400" rtl="0" eaLnBrk="1" latinLnBrk="0" hangingPunct="1">
      <a:defRPr sz="3200" kern="1200">
        <a:solidFill>
          <a:schemeClr val="bg1"/>
        </a:solidFill>
        <a:latin typeface="Arial" charset="0"/>
        <a:ea typeface="+mn-ea"/>
        <a:cs typeface="+mn-cs"/>
      </a:defRPr>
    </a:lvl8pPr>
    <a:lvl9pPr marL="3657600" algn="l" defTabSz="914400" rtl="0" eaLnBrk="1" latinLnBrk="0" hangingPunct="1">
      <a:defRPr sz="32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361" autoAdjust="0"/>
    <p:restoredTop sz="79974" autoAdjust="0"/>
  </p:normalViewPr>
  <p:slideViewPr>
    <p:cSldViewPr showGuides="1">
      <p:cViewPr>
        <p:scale>
          <a:sx n="60" d="100"/>
          <a:sy n="60" d="100"/>
        </p:scale>
        <p:origin x="-955"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1" d="100"/>
          <a:sy n="61" d="100"/>
        </p:scale>
        <p:origin x="-1718" y="-77"/>
      </p:cViewPr>
      <p:guideLst>
        <p:guide orient="horz" pos="2955"/>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4046" tIns="47023" rIns="94046" bIns="47023" rtlCol="0"/>
          <a:lstStyle>
            <a:lvl1pPr algn="l">
              <a:defRPr sz="1200"/>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4046" tIns="47023" rIns="94046" bIns="47023" rtlCol="0"/>
          <a:lstStyle>
            <a:lvl1pPr algn="r">
              <a:defRPr sz="1200"/>
            </a:lvl1pPr>
          </a:lstStyle>
          <a:p>
            <a:pPr>
              <a:defRPr/>
            </a:pPr>
            <a:fld id="{2BCD0AD4-1001-4057-B448-20CD96031214}" type="datetimeFigureOut">
              <a:rPr lang="en-US"/>
              <a:pPr>
                <a:defRPr/>
              </a:pPr>
              <a:t>8/19/2008</a:t>
            </a:fld>
            <a:endParaRPr lang="en-US"/>
          </a:p>
        </p:txBody>
      </p:sp>
      <p:sp>
        <p:nvSpPr>
          <p:cNvPr id="4" name="Footer Placeholder 3"/>
          <p:cNvSpPr>
            <a:spLocks noGrp="1"/>
          </p:cNvSpPr>
          <p:nvPr>
            <p:ph type="ftr" sz="quarter" idx="2"/>
          </p:nvPr>
        </p:nvSpPr>
        <p:spPr>
          <a:xfrm>
            <a:off x="0" y="8910638"/>
            <a:ext cx="3067050" cy="469900"/>
          </a:xfrm>
          <a:prstGeom prst="rect">
            <a:avLst/>
          </a:prstGeom>
        </p:spPr>
        <p:txBody>
          <a:bodyPr vert="horz" lIns="94046" tIns="47023" rIns="94046" bIns="4702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08438" y="8910638"/>
            <a:ext cx="3067050" cy="469900"/>
          </a:xfrm>
          <a:prstGeom prst="rect">
            <a:avLst/>
          </a:prstGeom>
        </p:spPr>
        <p:txBody>
          <a:bodyPr vert="horz" lIns="94046" tIns="47023" rIns="94046" bIns="47023" rtlCol="0" anchor="b"/>
          <a:lstStyle>
            <a:lvl1pPr algn="r">
              <a:defRPr sz="1200"/>
            </a:lvl1pPr>
          </a:lstStyle>
          <a:p>
            <a:pPr>
              <a:defRPr/>
            </a:pPr>
            <a:fld id="{19638E8A-22C0-4C58-9B59-0EBC440CBAA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43011" name="Rectangle 3"/>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93800" y="703263"/>
            <a:ext cx="4689475" cy="35179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08025" y="4456113"/>
            <a:ext cx="5661025" cy="422275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43015" name="Rectangle 7"/>
          <p:cNvSpPr>
            <a:spLocks noGrp="1" noChangeArrowheads="1"/>
          </p:cNvSpPr>
          <p:nvPr>
            <p:ph type="sldNum" sz="quarter" idx="5"/>
          </p:nvPr>
        </p:nvSpPr>
        <p:spPr bwMode="auto">
          <a:xfrm>
            <a:off x="4008438"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a:solidFill>
                  <a:schemeClr val="tx1"/>
                </a:solidFill>
              </a:defRPr>
            </a:lvl1pPr>
          </a:lstStyle>
          <a:p>
            <a:pPr>
              <a:defRPr/>
            </a:pPr>
            <a:fld id="{B8DBF37B-60D6-49F5-B653-318B6B9B73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r>
              <a:rPr lang="en-US" dirty="0" smtClean="0"/>
              <a:t>In this lesson we will start our examination of divergent continental margins by looking at a modern example – the South Florida National Parks. Our study will focus on the Everglades, but Biscayne and Dry Tortugas National Parks will also contribute to our understanding. An important goal here is to understand the depositional processes that have built this modern divergent continental margin so that the formation of ancient DCM’s, as</a:t>
            </a:r>
            <a:r>
              <a:rPr lang="en-US" baseline="0" dirty="0" smtClean="0"/>
              <a:t> are preserved in the</a:t>
            </a:r>
            <a:r>
              <a:rPr lang="en-US" dirty="0" smtClean="0"/>
              <a:t> Grand Canyon, will be make more sense.</a:t>
            </a:r>
          </a:p>
        </p:txBody>
      </p:sp>
      <p:sp>
        <p:nvSpPr>
          <p:cNvPr id="109572" name="Slide Number Placeholder 3"/>
          <p:cNvSpPr>
            <a:spLocks noGrp="1"/>
          </p:cNvSpPr>
          <p:nvPr>
            <p:ph type="sldNum" sz="quarter" idx="5"/>
          </p:nvPr>
        </p:nvSpPr>
        <p:spPr>
          <a:noFill/>
        </p:spPr>
        <p:txBody>
          <a:bodyPr/>
          <a:lstStyle/>
          <a:p>
            <a:fld id="{CA85EA14-3BA3-48D9-A846-512D724C1AA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r>
              <a:rPr lang="en-US" dirty="0" smtClean="0"/>
              <a:t>The present interglacial period has risen sea level and promoted reef growth.</a:t>
            </a:r>
          </a:p>
        </p:txBody>
      </p:sp>
      <p:sp>
        <p:nvSpPr>
          <p:cNvPr id="118788" name="Slide Number Placeholder 3"/>
          <p:cNvSpPr>
            <a:spLocks noGrp="1"/>
          </p:cNvSpPr>
          <p:nvPr>
            <p:ph type="sldNum" sz="quarter" idx="5"/>
          </p:nvPr>
        </p:nvSpPr>
        <p:spPr>
          <a:noFill/>
        </p:spPr>
        <p:txBody>
          <a:bodyPr/>
          <a:lstStyle/>
          <a:p>
            <a:fld id="{48FB22ED-B811-4990-A2F8-D19495342C31}"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r>
              <a:rPr lang="en-US" dirty="0" smtClean="0"/>
              <a:t>It’s important to keep in mind that sea level has been both higher and lower than the present level.</a:t>
            </a:r>
          </a:p>
        </p:txBody>
      </p:sp>
      <p:sp>
        <p:nvSpPr>
          <p:cNvPr id="119812" name="Slide Number Placeholder 3"/>
          <p:cNvSpPr>
            <a:spLocks noGrp="1"/>
          </p:cNvSpPr>
          <p:nvPr>
            <p:ph type="sldNum" sz="quarter" idx="5"/>
          </p:nvPr>
        </p:nvSpPr>
        <p:spPr>
          <a:noFill/>
        </p:spPr>
        <p:txBody>
          <a:bodyPr/>
          <a:lstStyle/>
          <a:p>
            <a:fld id="{7540ACDA-5FDA-4EC5-9E74-B69A20AC09B3}"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r>
              <a:rPr lang="en-US" dirty="0" smtClean="0"/>
              <a:t>We will focus on carbonate deposition during the Holocene and the later part of the Pleistocene. During a particularly warm interglacial period 120,000 years ago, global sea levels where 20 feet higher than today. That promoted the deposition of two major south Florida carbonate units – the Key Largo and Miami Limestones.</a:t>
            </a:r>
          </a:p>
        </p:txBody>
      </p:sp>
      <p:sp>
        <p:nvSpPr>
          <p:cNvPr id="120836" name="Slide Number Placeholder 3"/>
          <p:cNvSpPr>
            <a:spLocks noGrp="1"/>
          </p:cNvSpPr>
          <p:nvPr>
            <p:ph type="sldNum" sz="quarter" idx="5"/>
          </p:nvPr>
        </p:nvSpPr>
        <p:spPr>
          <a:noFill/>
        </p:spPr>
        <p:txBody>
          <a:bodyPr/>
          <a:lstStyle/>
          <a:p>
            <a:fld id="{2EBF9132-0CF2-46FA-B87C-5B193894168C}"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CCA9E9C-E778-4C38-92D8-6F8CB730A7F7}" type="slidenum">
              <a:rPr lang="en-US" smtClean="0"/>
              <a:pPr/>
              <a:t>18</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dirty="0" smtClean="0"/>
              <a:t>Most of the Florida Keys are made of Key Largo Limestone.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14985A6-D288-450F-9E19-98DF2C1DDB0F}" type="slidenum">
              <a:rPr lang="en-US" smtClean="0"/>
              <a:pPr/>
              <a:t>19</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dirty="0" smtClean="0"/>
              <a:t>… which contains abundant coral fossils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B2010A7-3A05-4944-BECD-E422EDCEC88C}" type="slidenum">
              <a:rPr lang="en-US" smtClean="0"/>
              <a:pPr/>
              <a:t>20</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dirty="0" smtClean="0"/>
              <a:t>… from patch reef builders like this brain coral. Patch reefs are small isolated reefs that grow between the main barrier reef and the shore.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A6ED94D-9700-4C80-8D83-BF047CB0B601}" type="slidenum">
              <a:rPr lang="en-US" smtClean="0"/>
              <a:pPr/>
              <a:t>21</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position of the</a:t>
            </a:r>
            <a:r>
              <a:rPr lang="en-US" baseline="0" dirty="0" smtClean="0"/>
              <a:t> shoreline </a:t>
            </a:r>
            <a:r>
              <a:rPr lang="en-US" dirty="0" smtClean="0"/>
              <a:t>120,000 years ago is represented by the western edge of the Miami Limestone.</a:t>
            </a:r>
            <a:r>
              <a:rPr lang="en-US" baseline="0" dirty="0" smtClean="0"/>
              <a:t> </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9DA7F3D-44A4-4972-947E-465C24F3B4F6}" type="slidenum">
              <a:rPr lang="en-US" smtClean="0"/>
              <a:pPr/>
              <a:t>22</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The Miami Limestone consists of two facies, one of which is oolitic. Oolites are much like pisolites only smaller and less irregular.</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73E9DAE-6E62-464D-ABD9-CE4A676D0506}" type="slidenum">
              <a:rPr lang="en-US" smtClean="0"/>
              <a:pPr/>
              <a:t>23</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dirty="0" smtClean="0"/>
              <a:t>Like pisolites, oolites form in back reef environments where the warm water drives dissolved carbon dioxide from solution, reducing acidity and promoting the inorganic precipitation of calcium carbonate. Wave action rolls sand grains around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F6597FC-9F1B-4770-BFC0-C2A095DDAF48}" type="slidenum">
              <a:rPr lang="en-US" smtClean="0"/>
              <a:pPr/>
              <a:t>24</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dirty="0" smtClean="0"/>
              <a:t>… so that an even coating of calcium carbonate shapes each grain into BB-sized spheres.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r>
              <a:rPr lang="en-US" dirty="0" smtClean="0"/>
              <a:t>I have to admit that I was skeptical about presenting a lesson on south Florida’s geology, because frankly I didn’t think it had any. After all, this is apparently some of Florida’s “best rock” for climbing! Kind of like surfing in Oklahoma I suppose.</a:t>
            </a:r>
          </a:p>
        </p:txBody>
      </p:sp>
      <p:sp>
        <p:nvSpPr>
          <p:cNvPr id="110596" name="Slide Number Placeholder 3"/>
          <p:cNvSpPr>
            <a:spLocks noGrp="1"/>
          </p:cNvSpPr>
          <p:nvPr>
            <p:ph type="sldNum" sz="quarter" idx="5"/>
          </p:nvPr>
        </p:nvSpPr>
        <p:spPr>
          <a:noFill/>
        </p:spPr>
        <p:txBody>
          <a:bodyPr/>
          <a:lstStyle/>
          <a:p>
            <a:fld id="{8D0F16C5-E4FB-4CAD-8ECE-79C5DBF023A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7F89233-B01D-479B-AA05-3B6DBF5B9F14}" type="slidenum">
              <a:rPr lang="en-US" smtClean="0"/>
              <a:pPr/>
              <a:t>25</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dirty="0" smtClean="0"/>
              <a:t>In calmer parts of the back reef the Miami Limestone is represented by a bryozoan facies.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A1792C6-D7D4-4652-A423-8196A1DA0AB6}" type="slidenum">
              <a:rPr lang="en-US" smtClean="0"/>
              <a:pPr/>
              <a:t>26</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Bryozoans usually form smaller and more delicate colonies than do corals. You may have seen them growing on kelp.</a:t>
            </a: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7C050C5-3CC5-42CA-BC31-DB1175EBDEBD}" type="slidenum">
              <a:rPr lang="en-US" smtClean="0"/>
              <a:pPr/>
              <a:t>27</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dirty="0" smtClean="0"/>
              <a:t>The bryozoan facies is highly porous and permeable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2CDE5FF-0BF4-4A22-AB45-D1794A1062F0}" type="slidenum">
              <a:rPr lang="en-US" smtClean="0"/>
              <a:pPr/>
              <a:t>28</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 which after deposition allowed groundwater to flow through it and cause extensive solution pitting.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dirty="0" smtClean="0"/>
              <a:t>Most of that pitting took place about 20,000 years ago during the Wisconsinan glacial period when sea level dropped more than 300 feet.</a:t>
            </a:r>
          </a:p>
        </p:txBody>
      </p:sp>
      <p:sp>
        <p:nvSpPr>
          <p:cNvPr id="133124" name="Slide Number Placeholder 3"/>
          <p:cNvSpPr>
            <a:spLocks noGrp="1"/>
          </p:cNvSpPr>
          <p:nvPr>
            <p:ph type="sldNum" sz="quarter" idx="5"/>
          </p:nvPr>
        </p:nvSpPr>
        <p:spPr>
          <a:noFill/>
        </p:spPr>
        <p:txBody>
          <a:bodyPr/>
          <a:lstStyle/>
          <a:p>
            <a:fld id="{DB32CC92-547A-41A3-8889-F87D282A70BC}" type="slidenum">
              <a:rPr lang="en-US" smtClean="0"/>
              <a:pPr/>
              <a:t>29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dirty="0" smtClean="0"/>
              <a:t>That exposed the entire carbonate platform to carbonic acid-bearing rain, …</a:t>
            </a:r>
          </a:p>
        </p:txBody>
      </p:sp>
      <p:sp>
        <p:nvSpPr>
          <p:cNvPr id="134148" name="Slide Number Placeholder 3"/>
          <p:cNvSpPr>
            <a:spLocks noGrp="1"/>
          </p:cNvSpPr>
          <p:nvPr>
            <p:ph type="sldNum" sz="quarter" idx="5"/>
          </p:nvPr>
        </p:nvSpPr>
        <p:spPr>
          <a:noFill/>
        </p:spPr>
        <p:txBody>
          <a:bodyPr/>
          <a:lstStyle/>
          <a:p>
            <a:fld id="{1BEC3BB7-9E86-4B01-AC76-16189343A922}" type="slidenum">
              <a:rPr lang="en-US" smtClean="0"/>
              <a:pPr/>
              <a:t>30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US" dirty="0" smtClean="0"/>
              <a:t>… which as can be seen in this Florida quarry, just dissolved the dickens out of the limestone such that much of the state is underlain by a veritable limestone honeycomb.</a:t>
            </a:r>
          </a:p>
        </p:txBody>
      </p:sp>
      <p:sp>
        <p:nvSpPr>
          <p:cNvPr id="135172" name="Slide Number Placeholder 3"/>
          <p:cNvSpPr>
            <a:spLocks noGrp="1"/>
          </p:cNvSpPr>
          <p:nvPr>
            <p:ph type="sldNum" sz="quarter" idx="5"/>
          </p:nvPr>
        </p:nvSpPr>
        <p:spPr>
          <a:noFill/>
        </p:spPr>
        <p:txBody>
          <a:bodyPr/>
          <a:lstStyle/>
          <a:p>
            <a:fld id="{6A00398B-FBE2-4488-AD37-71278B7AE5B8}" type="slidenum">
              <a:rPr lang="en-US" smtClean="0"/>
              <a:pPr/>
              <a:t>31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dirty="0" smtClean="0"/>
              <a:t>During drought years when the water table is very low, the solution cavities are clearly visible in the Everglades as are numerous vein-like channels where the limestone has been dissolved by water flowing across the surface.</a:t>
            </a:r>
          </a:p>
        </p:txBody>
      </p:sp>
      <p:sp>
        <p:nvSpPr>
          <p:cNvPr id="136196" name="Slide Number Placeholder 3"/>
          <p:cNvSpPr>
            <a:spLocks noGrp="1"/>
          </p:cNvSpPr>
          <p:nvPr>
            <p:ph type="sldNum" sz="quarter" idx="5"/>
          </p:nvPr>
        </p:nvSpPr>
        <p:spPr>
          <a:noFill/>
        </p:spPr>
        <p:txBody>
          <a:bodyPr/>
          <a:lstStyle/>
          <a:p>
            <a:fld id="{D3609108-760E-4872-B586-FF465774433A}" type="slidenum">
              <a:rPr lang="en-US" smtClean="0"/>
              <a:pPr/>
              <a:t>32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AB8B3E1F-D5D6-4C7A-84E9-B14FADD6C80C}" type="slidenum">
              <a:rPr lang="en-US" smtClean="0"/>
              <a:pPr/>
              <a:t>33</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dirty="0" smtClean="0"/>
              <a:t>Beneath the surface there are abundant caverns dissolved in the limestone. As these enlarge and/or the water table drops, their roofs become unstable and many eventually collapse forming sinkholes. Erosion of the sinkhole’s sides broadens and eventually fills-in the sinkhole.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90536D5-9B24-4E81-B618-760278574E09}" type="slidenum">
              <a:rPr lang="en-US" smtClean="0"/>
              <a:pPr/>
              <a:t>34</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dirty="0" smtClean="0"/>
              <a:t>Sinkhole formation is common in Florida, especially during drought years when the water table is lower.</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r>
              <a:rPr lang="en-US" dirty="0" smtClean="0"/>
              <a:t>Anyway, it turns out that the nation’s most topographically-challenged state has some surprisingly important geologic principles to teach precisely because it is so flat. You see, when sea level changes on such landscapes, shorelines and corresponding depositional patterns shift tremendously. Florida is a carbonate platform that has been alternately exposed and almost completely covered by low and high sea level stands respectively.</a:t>
            </a:r>
          </a:p>
        </p:txBody>
      </p:sp>
      <p:sp>
        <p:nvSpPr>
          <p:cNvPr id="111620" name="Slide Number Placeholder 3"/>
          <p:cNvSpPr>
            <a:spLocks noGrp="1"/>
          </p:cNvSpPr>
          <p:nvPr>
            <p:ph type="sldNum" sz="quarter" idx="5"/>
          </p:nvPr>
        </p:nvSpPr>
        <p:spPr>
          <a:noFill/>
        </p:spPr>
        <p:txBody>
          <a:bodyPr/>
          <a:lstStyle/>
          <a:p>
            <a:fld id="{394A1152-F617-4F8B-975B-9D9D6D95726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927A212-15CF-4A84-A4B4-1EB9CD1C3E6E}" type="slidenum">
              <a:rPr lang="en-US" smtClean="0"/>
              <a:pPr/>
              <a:t>35</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dirty="0" smtClean="0"/>
              <a:t>Sinkhole formation is critical to understanding the geologic processes that have shaped southern Florida’s national parks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dirty="0" smtClean="0"/>
              <a:t>… especially the features of Florida Bay …</a:t>
            </a:r>
          </a:p>
        </p:txBody>
      </p:sp>
      <p:sp>
        <p:nvSpPr>
          <p:cNvPr id="140292" name="Slide Number Placeholder 3"/>
          <p:cNvSpPr>
            <a:spLocks noGrp="1"/>
          </p:cNvSpPr>
          <p:nvPr>
            <p:ph type="sldNum" sz="quarter" idx="5"/>
          </p:nvPr>
        </p:nvSpPr>
        <p:spPr>
          <a:noFill/>
        </p:spPr>
        <p:txBody>
          <a:bodyPr/>
          <a:lstStyle/>
          <a:p>
            <a:fld id="{B613E852-8941-4EF2-A5A2-3E44E03BE9D1}" type="slidenum">
              <a:rPr lang="en-US" smtClean="0"/>
              <a:pPr/>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BA4E9C2-90D5-4993-8C22-92F3C08987DC}" type="slidenum">
              <a:rPr lang="en-US" smtClean="0"/>
              <a:pPr/>
              <a:t>37</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dirty="0" smtClean="0"/>
              <a:t>… where a chaotic lacework of islands and shoals formed around channels and sinkholes that were mostly eroded some 20,000 years ago when this area was exposed by low sea level.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AD27069-855A-4A14-9CE3-960CED9F9BDD}" type="slidenum">
              <a:rPr lang="en-US" smtClean="0"/>
              <a:pPr/>
              <a:t>38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dirty="0" smtClean="0"/>
              <a:t>The rise in sea level following the Wisconsinan ice age had three main depositional consequences. First and foremost is active reef formation, where three important depositional environments developed – the outer reef, the back or patch reefs and the inshore shoals.</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r>
              <a:rPr lang="en-US" dirty="0" smtClean="0"/>
              <a:t>The outer reef is located several miles seaward of the keys.</a:t>
            </a:r>
          </a:p>
        </p:txBody>
      </p:sp>
      <p:sp>
        <p:nvSpPr>
          <p:cNvPr id="143364" name="Slide Number Placeholder 3"/>
          <p:cNvSpPr>
            <a:spLocks noGrp="1"/>
          </p:cNvSpPr>
          <p:nvPr>
            <p:ph type="sldNum" sz="quarter" idx="5"/>
          </p:nvPr>
        </p:nvSpPr>
        <p:spPr>
          <a:noFill/>
        </p:spPr>
        <p:txBody>
          <a:bodyPr/>
          <a:lstStyle/>
          <a:p>
            <a:fld id="{2A3C3C80-E212-4C9F-A756-C18AD5736644}" type="slidenum">
              <a:rPr lang="en-US" smtClean="0"/>
              <a:pPr/>
              <a:t>39</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0033BA3-2D94-4783-BE14-14D530DE265D}" type="slidenum">
              <a:rPr lang="en-US" smtClean="0"/>
              <a:pPr/>
              <a:t>40</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dirty="0" smtClean="0"/>
              <a:t>It is on the outer reef where the water is clearest and therefore sunlight penetration greatest. These are the ideal conditions for Elkhorn coral.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6D1801B-C1B7-4E8E-8EE5-F229CAD66EC2}" type="slidenum">
              <a:rPr lang="en-US" smtClean="0"/>
              <a:pPr/>
              <a:t>41</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dirty="0" smtClean="0"/>
              <a:t>The rapid and shelf-like growth of Elkhorn Coral shades the outer reef, inhibiting the growth of other species.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DCBF6667-E37F-4D8D-AA4F-E97602936D94}" type="slidenum">
              <a:rPr lang="en-US" smtClean="0"/>
              <a:pPr/>
              <a:t>42</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dirty="0" smtClean="0"/>
              <a:t>In deeper parts of the outer reef, where sunlight is not sufficient to support Elkhorn coral, species like Staghorn coral can gain a foothold.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BA0D788-9314-453A-B71E-C9CAF8F5104F}" type="slidenum">
              <a:rPr lang="en-US" smtClean="0"/>
              <a:pPr/>
              <a:t>43</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dirty="0" smtClean="0"/>
              <a:t>And in the deepest levels of the photic zone, where the water is calmest, fragile sea fans grow.</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dirty="0" smtClean="0"/>
              <a:t>Patch reefs grow between the outer reef and the keys.</a:t>
            </a:r>
          </a:p>
        </p:txBody>
      </p:sp>
      <p:sp>
        <p:nvSpPr>
          <p:cNvPr id="148484" name="Slide Number Placeholder 3"/>
          <p:cNvSpPr>
            <a:spLocks noGrp="1"/>
          </p:cNvSpPr>
          <p:nvPr>
            <p:ph type="sldNum" sz="quarter" idx="5"/>
          </p:nvPr>
        </p:nvSpPr>
        <p:spPr>
          <a:noFill/>
        </p:spPr>
        <p:txBody>
          <a:bodyPr/>
          <a:lstStyle/>
          <a:p>
            <a:fld id="{4532F7A5-F2DC-41BE-B82F-8C034FCEF202}" type="slidenum">
              <a:rPr lang="en-US" smtClean="0"/>
              <a:pPr/>
              <a:t>44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r>
              <a:rPr lang="en-US" dirty="0" smtClean="0"/>
              <a:t>The peninsula’s status as a carbonate platform starts some 200 million years ago when Pangaea first underwent rifting. Note that Florida will form on the southeastern corner of North America in the little nook between South America and Africa.</a:t>
            </a:r>
          </a:p>
        </p:txBody>
      </p:sp>
      <p:sp>
        <p:nvSpPr>
          <p:cNvPr id="112644" name="Slide Number Placeholder 3"/>
          <p:cNvSpPr>
            <a:spLocks noGrp="1"/>
          </p:cNvSpPr>
          <p:nvPr>
            <p:ph type="sldNum" sz="quarter" idx="5"/>
          </p:nvPr>
        </p:nvSpPr>
        <p:spPr>
          <a:noFill/>
        </p:spPr>
        <p:txBody>
          <a:bodyPr/>
          <a:lstStyle/>
          <a:p>
            <a:fld id="{0A6B9AF6-7BF9-4BB0-8CF1-F05143560AE5}"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r>
              <a:rPr lang="en-US" dirty="0" smtClean="0"/>
              <a:t>Typical patch reef builders include brain coral …</a:t>
            </a:r>
          </a:p>
        </p:txBody>
      </p:sp>
      <p:sp>
        <p:nvSpPr>
          <p:cNvPr id="149508" name="Slide Number Placeholder 3"/>
          <p:cNvSpPr>
            <a:spLocks noGrp="1"/>
          </p:cNvSpPr>
          <p:nvPr>
            <p:ph type="sldNum" sz="quarter" idx="5"/>
          </p:nvPr>
        </p:nvSpPr>
        <p:spPr>
          <a:noFill/>
        </p:spPr>
        <p:txBody>
          <a:bodyPr/>
          <a:lstStyle/>
          <a:p>
            <a:fld id="{3F90B87D-E24C-4028-B31E-1C9BCBA9CDA4}" type="slidenum">
              <a:rPr lang="en-US" smtClean="0"/>
              <a:pPr/>
              <a:t>45</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dirty="0" smtClean="0"/>
              <a:t>… and star coral.</a:t>
            </a:r>
          </a:p>
        </p:txBody>
      </p:sp>
      <p:sp>
        <p:nvSpPr>
          <p:cNvPr id="150532" name="Slide Number Placeholder 3"/>
          <p:cNvSpPr>
            <a:spLocks noGrp="1"/>
          </p:cNvSpPr>
          <p:nvPr>
            <p:ph type="sldNum" sz="quarter" idx="5"/>
          </p:nvPr>
        </p:nvSpPr>
        <p:spPr>
          <a:noFill/>
        </p:spPr>
        <p:txBody>
          <a:bodyPr/>
          <a:lstStyle/>
          <a:p>
            <a:fld id="{1F0B150C-FC94-4AF1-8322-4A6E99406769}" type="slidenum">
              <a:rPr lang="en-US" smtClean="0"/>
              <a:pPr/>
              <a:t>46</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2756377-3DD1-48BF-8397-B6FE99986030}" type="slidenum">
              <a:rPr lang="en-US" smtClean="0"/>
              <a:pPr/>
              <a:t>47</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Because several fish species eat coral, the back reef seabed becomes littered with chewed-up coral skeletal fragments.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E153532-88B6-4D5E-9A08-3CEBE0550247}" type="slidenum">
              <a:rPr lang="en-US" smtClean="0"/>
              <a:pPr/>
              <a:t>48</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dirty="0" smtClean="0"/>
              <a:t>Currents transport the coral sand and sweep it into shoals,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9E4A50A0-D565-458F-9D75-F9FFE2D5AA72}" type="slidenum">
              <a:rPr lang="en-US" smtClean="0"/>
              <a:pPr/>
              <a:t>49</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dirty="0" smtClean="0"/>
              <a:t>… where about the only coral that can grow is the sediment and salinity tolerant finger coral.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6BBF9345-E06F-44E7-A271-F7C03C3C701B}" type="slidenum">
              <a:rPr lang="en-US" smtClean="0"/>
              <a:pPr/>
              <a:t>50</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smtClean="0"/>
              <a:t>Inshore shoals can become covered with finger coral colonies.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3B4E437F-5FBC-4E69-B499-11C5C5EF56CE}" type="slidenum">
              <a:rPr lang="en-US" smtClean="0"/>
              <a:pPr/>
              <a:t>51</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dirty="0" smtClean="0"/>
              <a:t>Apparently the upper keys are patch reef relicts from the high sea level periods of 120,000 years ago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4F5CFA23-52AA-409E-A36D-DE0FB8F15D91}" type="slidenum">
              <a:rPr lang="en-US" smtClean="0"/>
              <a:pPr/>
              <a:t>52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dirty="0" smtClean="0"/>
              <a:t>… whereas the lower keys are relict shoals from the same period.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lang="en-US" dirty="0" smtClean="0"/>
              <a:t>Dry Tortugas National Park circumscribes a group of the most westerly of the relict shoals.</a:t>
            </a:r>
          </a:p>
          <a:p>
            <a:endParaRPr lang="en-US" dirty="0" smtClean="0"/>
          </a:p>
        </p:txBody>
      </p:sp>
      <p:sp>
        <p:nvSpPr>
          <p:cNvPr id="157700" name="Slide Number Placeholder 3"/>
          <p:cNvSpPr>
            <a:spLocks noGrp="1"/>
          </p:cNvSpPr>
          <p:nvPr>
            <p:ph type="sldNum" sz="quarter" idx="5"/>
          </p:nvPr>
        </p:nvSpPr>
        <p:spPr>
          <a:noFill/>
        </p:spPr>
        <p:txBody>
          <a:bodyPr/>
          <a:lstStyle/>
          <a:p>
            <a:fld id="{028EAFA9-DF95-4C19-AE5F-500F33D62A7D}" type="slidenum">
              <a:rPr lang="en-US" smtClean="0"/>
              <a:pPr/>
              <a:t>53</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CA0F64D1-890F-4F94-A904-A432D3CF4939}" type="slidenum">
              <a:rPr lang="en-US" smtClean="0"/>
              <a:pPr/>
              <a:t>54</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dirty="0" smtClean="0"/>
              <a:t>The most notable landmark in the park is Fort Jefferson. Built in the mid-1800’s, initially to guard shipping routes in the Gulf of Mexico, the fort’s primarily use ended-up being as a prison.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r>
              <a:rPr lang="en-US" dirty="0" smtClean="0"/>
              <a:t>As rifting progressed, the associated global rise in sea level combined with the tropical climate to produce the perfect conditions for reef growth and the formation of carbonates in ancestral Florida.</a:t>
            </a:r>
          </a:p>
        </p:txBody>
      </p:sp>
      <p:sp>
        <p:nvSpPr>
          <p:cNvPr id="113668" name="Slide Number Placeholder 3"/>
          <p:cNvSpPr>
            <a:spLocks noGrp="1"/>
          </p:cNvSpPr>
          <p:nvPr>
            <p:ph type="sldNum" sz="quarter" idx="5"/>
          </p:nvPr>
        </p:nvSpPr>
        <p:spPr>
          <a:noFill/>
        </p:spPr>
        <p:txBody>
          <a:bodyPr/>
          <a:lstStyle/>
          <a:p>
            <a:fld id="{99439A23-CF71-4CD4-B4A2-29667140FF43}"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r>
              <a:rPr lang="en-US" dirty="0" smtClean="0"/>
              <a:t>But because the fort was built on unconsolidated coral sand, …</a:t>
            </a:r>
          </a:p>
        </p:txBody>
      </p:sp>
      <p:sp>
        <p:nvSpPr>
          <p:cNvPr id="159748" name="Slide Number Placeholder 3"/>
          <p:cNvSpPr>
            <a:spLocks noGrp="1"/>
          </p:cNvSpPr>
          <p:nvPr>
            <p:ph type="sldNum" sz="quarter" idx="5"/>
          </p:nvPr>
        </p:nvSpPr>
        <p:spPr>
          <a:noFill/>
        </p:spPr>
        <p:txBody>
          <a:bodyPr/>
          <a:lstStyle/>
          <a:p>
            <a:fld id="{F286E148-DB49-4940-854A-9311B2B3A55A}" type="slidenum">
              <a:rPr lang="en-US" smtClean="0"/>
              <a:pPr/>
              <a:t>55</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r>
              <a:rPr lang="en-US" dirty="0" smtClean="0"/>
              <a:t>… the massive weight of the masonry structure could not be supported and the fort suffered serious cracking shortly after it was built.</a:t>
            </a:r>
          </a:p>
        </p:txBody>
      </p:sp>
      <p:sp>
        <p:nvSpPr>
          <p:cNvPr id="160772" name="Slide Number Placeholder 3"/>
          <p:cNvSpPr>
            <a:spLocks noGrp="1"/>
          </p:cNvSpPr>
          <p:nvPr>
            <p:ph type="sldNum" sz="quarter" idx="5"/>
          </p:nvPr>
        </p:nvSpPr>
        <p:spPr>
          <a:noFill/>
        </p:spPr>
        <p:txBody>
          <a:bodyPr/>
          <a:lstStyle/>
          <a:p>
            <a:fld id="{D7C0D7EF-F45F-4DF8-A78A-178C5C0344D7}" type="slidenum">
              <a:rPr lang="en-US" smtClean="0"/>
              <a:pPr/>
              <a:t>56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r>
              <a:rPr lang="en-US" dirty="0" smtClean="0"/>
              <a:t>Because ancestral Florida stayed in the tropics following the break-up of Pangaea, …</a:t>
            </a:r>
          </a:p>
        </p:txBody>
      </p:sp>
      <p:sp>
        <p:nvSpPr>
          <p:cNvPr id="114692" name="Slide Number Placeholder 3"/>
          <p:cNvSpPr>
            <a:spLocks noGrp="1"/>
          </p:cNvSpPr>
          <p:nvPr>
            <p:ph type="sldNum" sz="quarter" idx="5"/>
          </p:nvPr>
        </p:nvSpPr>
        <p:spPr>
          <a:noFill/>
        </p:spPr>
        <p:txBody>
          <a:bodyPr/>
          <a:lstStyle/>
          <a:p>
            <a:fld id="{7103EFE6-954F-4799-ACC4-E22023E17F2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r>
              <a:rPr lang="en-US" dirty="0" smtClean="0"/>
              <a:t>… reef growth continued largely uninterrupted throughout the Mesozoic, …</a:t>
            </a:r>
          </a:p>
        </p:txBody>
      </p:sp>
      <p:sp>
        <p:nvSpPr>
          <p:cNvPr id="115716" name="Slide Number Placeholder 3"/>
          <p:cNvSpPr>
            <a:spLocks noGrp="1"/>
          </p:cNvSpPr>
          <p:nvPr>
            <p:ph type="sldNum" sz="quarter" idx="5"/>
          </p:nvPr>
        </p:nvSpPr>
        <p:spPr>
          <a:noFill/>
        </p:spPr>
        <p:txBody>
          <a:bodyPr/>
          <a:lstStyle/>
          <a:p>
            <a:fld id="{716F76EB-F433-4E47-BA2E-59238A7E8EF4}"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r>
              <a:rPr lang="en-US" dirty="0" smtClean="0"/>
              <a:t>… and Cenozoic …</a:t>
            </a:r>
          </a:p>
        </p:txBody>
      </p:sp>
      <p:sp>
        <p:nvSpPr>
          <p:cNvPr id="116740" name="Slide Number Placeholder 3"/>
          <p:cNvSpPr>
            <a:spLocks noGrp="1"/>
          </p:cNvSpPr>
          <p:nvPr>
            <p:ph type="sldNum" sz="quarter" idx="5"/>
          </p:nvPr>
        </p:nvSpPr>
        <p:spPr>
          <a:noFill/>
        </p:spPr>
        <p:txBody>
          <a:bodyPr/>
          <a:lstStyle/>
          <a:p>
            <a:fld id="{EB4FD628-8175-4CF1-AA5E-608F6AC09CBC}"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r>
              <a:rPr lang="en-US" dirty="0" smtClean="0"/>
              <a:t>… until the Pleistocene glacial episodes intermittently interrupted reef growth during intervals when sea levels dropped due to sea water being bound-up as glacial ice.</a:t>
            </a:r>
          </a:p>
        </p:txBody>
      </p:sp>
      <p:sp>
        <p:nvSpPr>
          <p:cNvPr id="117764" name="Slide Number Placeholder 3"/>
          <p:cNvSpPr>
            <a:spLocks noGrp="1"/>
          </p:cNvSpPr>
          <p:nvPr>
            <p:ph type="sldNum" sz="quarter" idx="5"/>
          </p:nvPr>
        </p:nvSpPr>
        <p:spPr>
          <a:noFill/>
        </p:spPr>
        <p:txBody>
          <a:bodyPr/>
          <a:lstStyle/>
          <a:p>
            <a:fld id="{3F04F358-44C5-4DEC-B125-3002AD3F98AC}"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3A35E-45BA-48B0-BC51-AC4C0792D4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C3CDF0-72A2-4920-883B-A49217BAAC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69A6D-F36C-434C-B2FC-23DFBB4797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138894-45A2-4DE0-B23E-55076883B6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178477-443B-4DCB-88F0-B182AE3728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3A269B-5ADB-41C2-9747-CB02944C6D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3486CE-76E7-483F-BF2D-233725B1F7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8D4EF9-2EE6-4D57-BA2D-9BB29602D5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328CA7-7AE9-4953-BB27-70E9F72B40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E3D7F0-E600-4D33-8E9D-7EC0B460FB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49C71D-137A-4279-B66F-21748B4209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E900F394-6077-49E0-937C-E9E1E85489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609600" y="0"/>
            <a:ext cx="8001000" cy="677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65moll"/>
          <p:cNvPicPr>
            <a:picLocks noChangeAspect="1" noChangeArrowheads="1"/>
          </p:cNvPicPr>
          <p:nvPr/>
        </p:nvPicPr>
        <p:blipFill>
          <a:blip r:embed="rId3"/>
          <a:srcRect/>
          <a:stretch>
            <a:fillRect/>
          </a:stretch>
        </p:blipFill>
        <p:spPr bwMode="auto">
          <a:xfrm>
            <a:off x="0" y="1141413"/>
            <a:ext cx="9144000" cy="4572000"/>
          </a:xfrm>
          <a:prstGeom prst="rect">
            <a:avLst/>
          </a:prstGeom>
          <a:noFill/>
          <a:ln w="9525">
            <a:noFill/>
            <a:miter lim="800000"/>
            <a:headEnd/>
            <a:tailEnd/>
          </a:ln>
        </p:spPr>
      </p:pic>
      <p:sp>
        <p:nvSpPr>
          <p:cNvPr id="11267"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65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50moll"/>
          <p:cNvPicPr>
            <a:picLocks noChangeAspect="1" noChangeArrowheads="1"/>
          </p:cNvPicPr>
          <p:nvPr/>
        </p:nvPicPr>
        <p:blipFill>
          <a:blip r:embed="rId2"/>
          <a:srcRect/>
          <a:stretch>
            <a:fillRect/>
          </a:stretch>
        </p:blipFill>
        <p:spPr bwMode="auto">
          <a:xfrm>
            <a:off x="0" y="1141413"/>
            <a:ext cx="9144000" cy="4572000"/>
          </a:xfrm>
          <a:prstGeom prst="rect">
            <a:avLst/>
          </a:prstGeom>
          <a:noFill/>
          <a:ln w="9525">
            <a:noFill/>
            <a:miter lim="800000"/>
            <a:headEnd/>
            <a:tailEnd/>
          </a:ln>
        </p:spPr>
      </p:pic>
      <p:sp>
        <p:nvSpPr>
          <p:cNvPr id="12291"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50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35moll"/>
          <p:cNvPicPr>
            <a:picLocks noChangeAspect="1" noChangeArrowheads="1"/>
          </p:cNvPicPr>
          <p:nvPr/>
        </p:nvPicPr>
        <p:blipFill>
          <a:blip r:embed="rId2"/>
          <a:srcRect/>
          <a:stretch>
            <a:fillRect/>
          </a:stretch>
        </p:blipFill>
        <p:spPr bwMode="auto">
          <a:xfrm>
            <a:off x="0" y="1141413"/>
            <a:ext cx="9144000" cy="4572000"/>
          </a:xfrm>
          <a:prstGeom prst="rect">
            <a:avLst/>
          </a:prstGeom>
          <a:noFill/>
          <a:ln w="9525">
            <a:noFill/>
            <a:miter lim="800000"/>
            <a:headEnd/>
            <a:tailEnd/>
          </a:ln>
        </p:spPr>
      </p:pic>
      <p:sp>
        <p:nvSpPr>
          <p:cNvPr id="13315"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35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0moll"/>
          <p:cNvPicPr>
            <a:picLocks noChangeAspect="1" noChangeArrowheads="1"/>
          </p:cNvPicPr>
          <p:nvPr/>
        </p:nvPicPr>
        <p:blipFill>
          <a:blip r:embed="rId2"/>
          <a:srcRect/>
          <a:stretch>
            <a:fillRect/>
          </a:stretch>
        </p:blipFill>
        <p:spPr bwMode="auto">
          <a:xfrm>
            <a:off x="0" y="1141413"/>
            <a:ext cx="9144000" cy="4572000"/>
          </a:xfrm>
          <a:prstGeom prst="rect">
            <a:avLst/>
          </a:prstGeom>
          <a:noFill/>
          <a:ln w="9525">
            <a:noFill/>
            <a:miter lim="800000"/>
            <a:headEnd/>
            <a:tailEnd/>
          </a:ln>
        </p:spPr>
      </p:pic>
      <p:sp>
        <p:nvSpPr>
          <p:cNvPr id="14339"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20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leistmoll"/>
          <p:cNvPicPr>
            <a:picLocks noChangeAspect="1" noChangeArrowheads="1"/>
          </p:cNvPicPr>
          <p:nvPr/>
        </p:nvPicPr>
        <p:blipFill>
          <a:blip r:embed="rId3"/>
          <a:srcRect/>
          <a:stretch>
            <a:fillRect/>
          </a:stretch>
        </p:blipFill>
        <p:spPr bwMode="auto">
          <a:xfrm>
            <a:off x="0" y="1141413"/>
            <a:ext cx="9144000" cy="4572000"/>
          </a:xfrm>
          <a:prstGeom prst="rect">
            <a:avLst/>
          </a:prstGeom>
          <a:noFill/>
          <a:ln w="9525">
            <a:noFill/>
            <a:miter lim="800000"/>
            <a:headEnd/>
            <a:tailEnd/>
          </a:ln>
        </p:spPr>
      </p:pic>
      <p:sp>
        <p:nvSpPr>
          <p:cNvPr id="15363" name="Text Box 3"/>
          <p:cNvSpPr txBox="1">
            <a:spLocks noChangeArrowheads="1"/>
          </p:cNvSpPr>
          <p:nvPr/>
        </p:nvSpPr>
        <p:spPr bwMode="auto">
          <a:xfrm>
            <a:off x="6248400" y="609600"/>
            <a:ext cx="2209800" cy="519113"/>
          </a:xfrm>
          <a:prstGeom prst="rect">
            <a:avLst/>
          </a:prstGeom>
          <a:noFill/>
          <a:ln w="9525">
            <a:noFill/>
            <a:miter lim="800000"/>
            <a:headEnd/>
            <a:tailEnd/>
          </a:ln>
        </p:spPr>
        <p:txBody>
          <a:bodyPr>
            <a:spAutoFit/>
          </a:bodyPr>
          <a:lstStyle/>
          <a:p>
            <a:pPr algn="r">
              <a:spcBef>
                <a:spcPct val="50000"/>
              </a:spcBef>
            </a:pPr>
            <a:r>
              <a:rPr lang="en-US" sz="2800" b="1"/>
              <a:t>Pleistocene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resentmoll"/>
          <p:cNvPicPr>
            <a:picLocks noChangeAspect="1" noChangeArrowheads="1"/>
          </p:cNvPicPr>
          <p:nvPr/>
        </p:nvPicPr>
        <p:blipFill>
          <a:blip r:embed="rId3"/>
          <a:srcRect/>
          <a:stretch>
            <a:fillRect/>
          </a:stretch>
        </p:blipFill>
        <p:spPr bwMode="auto">
          <a:xfrm>
            <a:off x="0" y="1143000"/>
            <a:ext cx="9144000" cy="4572000"/>
          </a:xfrm>
          <a:prstGeom prst="rect">
            <a:avLst/>
          </a:prstGeom>
          <a:noFill/>
          <a:ln w="9525">
            <a:noFill/>
            <a:miter lim="800000"/>
            <a:headEnd/>
            <a:tailEnd/>
          </a:ln>
        </p:spPr>
      </p:pic>
      <p:sp>
        <p:nvSpPr>
          <p:cNvPr id="16387" name="Text Box 3"/>
          <p:cNvSpPr txBox="1">
            <a:spLocks noChangeArrowheads="1"/>
          </p:cNvSpPr>
          <p:nvPr/>
        </p:nvSpPr>
        <p:spPr bwMode="auto">
          <a:xfrm>
            <a:off x="6781800" y="609600"/>
            <a:ext cx="1676400" cy="519113"/>
          </a:xfrm>
          <a:prstGeom prst="rect">
            <a:avLst/>
          </a:prstGeom>
          <a:noFill/>
          <a:ln w="9525">
            <a:noFill/>
            <a:miter lim="800000"/>
            <a:headEnd/>
            <a:tailEnd/>
          </a:ln>
        </p:spPr>
        <p:txBody>
          <a:bodyPr>
            <a:spAutoFit/>
          </a:bodyPr>
          <a:lstStyle/>
          <a:p>
            <a:pPr algn="r">
              <a:spcBef>
                <a:spcPct val="50000"/>
              </a:spcBef>
            </a:pPr>
            <a:r>
              <a:rPr lang="en-US" sz="2800" b="1"/>
              <a:t>Present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florida sl change"/>
          <p:cNvPicPr>
            <a:picLocks noChangeAspect="1" noChangeArrowheads="1"/>
          </p:cNvPicPr>
          <p:nvPr/>
        </p:nvPicPr>
        <p:blipFill>
          <a:blip r:embed="rId3"/>
          <a:srcRect/>
          <a:stretch>
            <a:fillRect/>
          </a:stretch>
        </p:blipFill>
        <p:spPr bwMode="auto">
          <a:xfrm>
            <a:off x="0" y="762000"/>
            <a:ext cx="914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447800" y="1828800"/>
            <a:ext cx="6477000" cy="3113088"/>
          </a:xfrm>
          <a:prstGeom prst="rect">
            <a:avLst/>
          </a:prstGeom>
          <a:noFill/>
          <a:ln w="9525">
            <a:noFill/>
            <a:miter lim="800000"/>
            <a:headEnd/>
            <a:tailEnd/>
          </a:ln>
        </p:spPr>
        <p:txBody>
          <a:bodyPr>
            <a:spAutoFit/>
          </a:bodyPr>
          <a:lstStyle/>
          <a:p>
            <a:pPr algn="l">
              <a:spcBef>
                <a:spcPct val="50000"/>
              </a:spcBef>
            </a:pPr>
            <a:r>
              <a:rPr lang="en-US" sz="3600" b="1" u="sng"/>
              <a:t>Pleistocene deposition:</a:t>
            </a:r>
          </a:p>
          <a:p>
            <a:pPr algn="l">
              <a:spcBef>
                <a:spcPct val="50000"/>
              </a:spcBef>
              <a:buFontTx/>
              <a:buChar char="•"/>
            </a:pPr>
            <a:r>
              <a:rPr lang="en-US" sz="3600"/>
              <a:t> 120,000 y.a.   20’+ sea level</a:t>
            </a:r>
            <a:endParaRPr lang="en-US" sz="3600" b="1" u="sng"/>
          </a:p>
          <a:p>
            <a:pPr algn="l">
              <a:spcBef>
                <a:spcPct val="50000"/>
              </a:spcBef>
              <a:buFontTx/>
              <a:buChar char="•"/>
            </a:pPr>
            <a:r>
              <a:rPr lang="en-US" sz="3600"/>
              <a:t> Key Largo Limestone </a:t>
            </a:r>
          </a:p>
          <a:p>
            <a:pPr algn="l">
              <a:spcBef>
                <a:spcPct val="50000"/>
              </a:spcBef>
              <a:buFontTx/>
              <a:buChar char="•"/>
            </a:pPr>
            <a:r>
              <a:rPr lang="en-US" sz="3600"/>
              <a:t> Miami Limestone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everglades"/>
          <p:cNvPicPr>
            <a:picLocks noChangeAspect="1" noChangeArrowheads="1"/>
          </p:cNvPicPr>
          <p:nvPr/>
        </p:nvPicPr>
        <p:blipFill>
          <a:blip r:embed="rId3"/>
          <a:srcRect/>
          <a:stretch>
            <a:fillRect/>
          </a:stretch>
        </p:blipFill>
        <p:spPr bwMode="auto">
          <a:xfrm>
            <a:off x="0" y="0"/>
            <a:ext cx="5786438" cy="6858000"/>
          </a:xfrm>
          <a:prstGeom prst="rect">
            <a:avLst/>
          </a:prstGeom>
          <a:noFill/>
          <a:ln w="9525">
            <a:noFill/>
            <a:miter lim="800000"/>
            <a:headEnd/>
            <a:tailEnd/>
          </a:ln>
        </p:spPr>
      </p:pic>
      <p:pic>
        <p:nvPicPr>
          <p:cNvPr id="19459" name="Picture 2" descr="surfgeoglg"/>
          <p:cNvPicPr>
            <a:picLocks noChangeAspect="1" noChangeArrowheads="1"/>
          </p:cNvPicPr>
          <p:nvPr/>
        </p:nvPicPr>
        <p:blipFill>
          <a:blip r:embed="rId4"/>
          <a:srcRect l="5209" t="2222" b="4445"/>
          <a:stretch>
            <a:fillRect/>
          </a:stretch>
        </p:blipFill>
        <p:spPr bwMode="auto">
          <a:xfrm>
            <a:off x="4408488" y="0"/>
            <a:ext cx="4735512" cy="6858000"/>
          </a:xfrm>
          <a:prstGeom prst="rect">
            <a:avLst/>
          </a:prstGeom>
          <a:noFill/>
          <a:ln w="9525">
            <a:noFill/>
            <a:miter lim="800000"/>
            <a:headEnd/>
            <a:tailEnd/>
          </a:ln>
        </p:spPr>
      </p:pic>
      <p:sp>
        <p:nvSpPr>
          <p:cNvPr id="6" name="Right Arrow 5"/>
          <p:cNvSpPr/>
          <p:nvPr/>
        </p:nvSpPr>
        <p:spPr bwMode="auto">
          <a:xfrm rot="2039363">
            <a:off x="6200775" y="4425950"/>
            <a:ext cx="2065338" cy="1320800"/>
          </a:xfrm>
          <a:prstGeom prst="rightArrow">
            <a:avLst>
              <a:gd name="adj1" fmla="val 50000"/>
              <a:gd name="adj2" fmla="val 38395"/>
            </a:avLst>
          </a:prstGeom>
          <a:solidFill>
            <a:srgbClr val="00B050"/>
          </a:solidFill>
          <a:ln w="38100"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a:defRPr/>
            </a:pPr>
            <a:r>
              <a:rPr lang="en-US" sz="2000" b="1" dirty="0">
                <a:effectLst>
                  <a:outerShdw blurRad="38100" dist="38100" dir="2700000" algn="tl">
                    <a:srgbClr val="000000">
                      <a:alpha val="43137"/>
                    </a:srgbClr>
                  </a:outerShdw>
                </a:effectLst>
              </a:rPr>
              <a:t>Key Largo Limestone</a:t>
            </a:r>
          </a:p>
        </p:txBody>
      </p:sp>
      <p:sp>
        <p:nvSpPr>
          <p:cNvPr id="13" name="Rectangle 12"/>
          <p:cNvSpPr/>
          <p:nvPr/>
        </p:nvSpPr>
        <p:spPr>
          <a:xfrm rot="19109650">
            <a:off x="1170877" y="4499752"/>
            <a:ext cx="3474720" cy="1554480"/>
          </a:xfrm>
          <a:prstGeom prst="rect">
            <a:avLst/>
          </a:prstGeom>
          <a:noFill/>
        </p:spPr>
        <p:txBody>
          <a:bodyPr spcFirstLastPara="1" wrap="none">
            <a:prstTxWarp prst="textArchDown">
              <a:avLst>
                <a:gd name="adj" fmla="val 18834168"/>
              </a:avLst>
            </a:prstTxWarp>
            <a:spAutoFit/>
          </a:bodyPr>
          <a:lstStyle/>
          <a:p>
            <a:pPr>
              <a:defRPr/>
            </a:pP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rPr>
              <a:t>Key Largo Limestone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iscayne 03 DBH"/>
          <p:cNvPicPr>
            <a:picLocks noChangeAspect="1" noChangeArrowheads="1"/>
          </p:cNvPicPr>
          <p:nvPr/>
        </p:nvPicPr>
        <p:blipFill>
          <a:blip r:embed="rId3"/>
          <a:srcRect/>
          <a:stretch>
            <a:fillRect/>
          </a:stretch>
        </p:blipFill>
        <p:spPr bwMode="auto">
          <a:xfrm>
            <a:off x="0" y="0"/>
            <a:ext cx="9144000" cy="6154738"/>
          </a:xfrm>
          <a:prstGeom prst="rect">
            <a:avLst/>
          </a:prstGeom>
          <a:noFill/>
          <a:ln w="9525">
            <a:noFill/>
            <a:miter lim="800000"/>
            <a:headEnd/>
            <a:tailEnd/>
          </a:ln>
        </p:spPr>
      </p:pic>
      <p:sp>
        <p:nvSpPr>
          <p:cNvPr id="20483" name="Text Box 3"/>
          <p:cNvSpPr txBox="1">
            <a:spLocks noChangeArrowheads="1"/>
          </p:cNvSpPr>
          <p:nvPr/>
        </p:nvSpPr>
        <p:spPr bwMode="auto">
          <a:xfrm>
            <a:off x="2133600" y="6278563"/>
            <a:ext cx="4953000" cy="579437"/>
          </a:xfrm>
          <a:prstGeom prst="rect">
            <a:avLst/>
          </a:prstGeom>
          <a:noFill/>
          <a:ln w="9525">
            <a:noFill/>
            <a:miter lim="800000"/>
            <a:headEnd/>
            <a:tailEnd/>
          </a:ln>
        </p:spPr>
        <p:txBody>
          <a:bodyPr>
            <a:spAutoFit/>
          </a:bodyPr>
          <a:lstStyle/>
          <a:p>
            <a:pPr>
              <a:spcBef>
                <a:spcPct val="50000"/>
              </a:spcBef>
            </a:pPr>
            <a:r>
              <a:rPr lang="en-US"/>
              <a:t>Key Largo Limestone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descr="Fl Rockclimbing"/>
          <p:cNvPicPr>
            <a:picLocks noChangeAspect="1" noChangeArrowheads="1"/>
          </p:cNvPicPr>
          <p:nvPr/>
        </p:nvPicPr>
        <p:blipFill>
          <a:blip r:embed="rId3"/>
          <a:srcRect/>
          <a:stretch>
            <a:fillRect/>
          </a:stretch>
        </p:blipFill>
        <p:spPr bwMode="auto">
          <a:xfrm>
            <a:off x="1638300" y="68263"/>
            <a:ext cx="5867400" cy="672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iscayne 22NPS"/>
          <p:cNvPicPr>
            <a:picLocks noChangeAspect="1" noChangeArrowheads="1"/>
          </p:cNvPicPr>
          <p:nvPr/>
        </p:nvPicPr>
        <p:blipFill>
          <a:blip r:embed="rId3"/>
          <a:srcRect/>
          <a:stretch>
            <a:fillRect/>
          </a:stretch>
        </p:blipFill>
        <p:spPr bwMode="auto">
          <a:xfrm>
            <a:off x="0" y="0"/>
            <a:ext cx="9144000" cy="6119813"/>
          </a:xfrm>
          <a:prstGeom prst="rect">
            <a:avLst/>
          </a:prstGeom>
          <a:noFill/>
          <a:ln w="9525">
            <a:noFill/>
            <a:miter lim="800000"/>
            <a:headEnd/>
            <a:tailEnd/>
          </a:ln>
        </p:spPr>
      </p:pic>
      <p:sp>
        <p:nvSpPr>
          <p:cNvPr id="21507" name="Text Box 3"/>
          <p:cNvSpPr txBox="1">
            <a:spLocks noChangeArrowheads="1"/>
          </p:cNvSpPr>
          <p:nvPr/>
        </p:nvSpPr>
        <p:spPr bwMode="auto">
          <a:xfrm>
            <a:off x="1447800" y="6278563"/>
            <a:ext cx="6324600" cy="579437"/>
          </a:xfrm>
          <a:prstGeom prst="rect">
            <a:avLst/>
          </a:prstGeom>
          <a:noFill/>
          <a:ln w="9525">
            <a:noFill/>
            <a:miter lim="800000"/>
            <a:headEnd/>
            <a:tailEnd/>
          </a:ln>
        </p:spPr>
        <p:txBody>
          <a:bodyPr>
            <a:spAutoFit/>
          </a:bodyPr>
          <a:lstStyle/>
          <a:p>
            <a:pPr>
              <a:spcBef>
                <a:spcPct val="50000"/>
              </a:spcBef>
            </a:pPr>
            <a:r>
              <a:rPr lang="en-US"/>
              <a:t>Patch reef Brain Coral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verglades"/>
          <p:cNvPicPr>
            <a:picLocks noChangeAspect="1" noChangeArrowheads="1"/>
          </p:cNvPicPr>
          <p:nvPr/>
        </p:nvPicPr>
        <p:blipFill>
          <a:blip r:embed="rId3"/>
          <a:srcRect/>
          <a:stretch>
            <a:fillRect/>
          </a:stretch>
        </p:blipFill>
        <p:spPr bwMode="auto">
          <a:xfrm>
            <a:off x="0" y="0"/>
            <a:ext cx="5786438" cy="6858000"/>
          </a:xfrm>
          <a:prstGeom prst="rect">
            <a:avLst/>
          </a:prstGeom>
          <a:noFill/>
          <a:ln w="9525">
            <a:noFill/>
            <a:miter lim="800000"/>
            <a:headEnd/>
            <a:tailEnd/>
          </a:ln>
        </p:spPr>
      </p:pic>
      <p:pic>
        <p:nvPicPr>
          <p:cNvPr id="22531" name="Picture 3" descr="surfgeoglg"/>
          <p:cNvPicPr>
            <a:picLocks noChangeAspect="1" noChangeArrowheads="1"/>
          </p:cNvPicPr>
          <p:nvPr/>
        </p:nvPicPr>
        <p:blipFill>
          <a:blip r:embed="rId4"/>
          <a:srcRect l="5209" t="2222" b="4445"/>
          <a:stretch>
            <a:fillRect/>
          </a:stretch>
        </p:blipFill>
        <p:spPr bwMode="auto">
          <a:xfrm>
            <a:off x="4408488" y="0"/>
            <a:ext cx="4735512" cy="6858000"/>
          </a:xfrm>
          <a:prstGeom prst="rect">
            <a:avLst/>
          </a:prstGeom>
          <a:noFill/>
          <a:ln w="9525">
            <a:noFill/>
            <a:miter lim="800000"/>
            <a:headEnd/>
            <a:tailEnd/>
          </a:ln>
        </p:spPr>
      </p:pic>
      <p:sp>
        <p:nvSpPr>
          <p:cNvPr id="6" name="Right Arrow 5"/>
          <p:cNvSpPr/>
          <p:nvPr/>
        </p:nvSpPr>
        <p:spPr bwMode="auto">
          <a:xfrm rot="2039363">
            <a:off x="5602288" y="3206750"/>
            <a:ext cx="2065337" cy="1320800"/>
          </a:xfrm>
          <a:prstGeom prst="rightArrow">
            <a:avLst>
              <a:gd name="adj1" fmla="val 50000"/>
              <a:gd name="adj2" fmla="val 38395"/>
            </a:avLst>
          </a:prstGeom>
          <a:solidFill>
            <a:srgbClr val="00B050"/>
          </a:solidFill>
          <a:ln w="38100"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a:defRPr/>
            </a:pPr>
            <a:r>
              <a:rPr lang="en-US" sz="2000" b="1" dirty="0">
                <a:effectLst>
                  <a:outerShdw blurRad="38100" dist="38100" dir="2700000" algn="tl">
                    <a:srgbClr val="000000">
                      <a:alpha val="43137"/>
                    </a:srgbClr>
                  </a:outerShdw>
                </a:effectLst>
              </a:rPr>
              <a:t>Approximate shoreline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_miamilimestone"/>
          <p:cNvPicPr>
            <a:picLocks noChangeAspect="1" noChangeArrowheads="1"/>
          </p:cNvPicPr>
          <p:nvPr/>
        </p:nvPicPr>
        <p:blipFill>
          <a:blip r:embed="rId3"/>
          <a:srcRect/>
          <a:stretch>
            <a:fillRect/>
          </a:stretch>
        </p:blipFill>
        <p:spPr bwMode="auto">
          <a:xfrm>
            <a:off x="762000" y="533400"/>
            <a:ext cx="7620000" cy="5178425"/>
          </a:xfrm>
          <a:prstGeom prst="rect">
            <a:avLst/>
          </a:prstGeom>
          <a:noFill/>
          <a:ln w="9525">
            <a:noFill/>
            <a:miter lim="800000"/>
            <a:headEnd/>
            <a:tailEnd/>
          </a:ln>
        </p:spPr>
      </p:pic>
      <p:sp>
        <p:nvSpPr>
          <p:cNvPr id="23555" name="Text Box 3"/>
          <p:cNvSpPr txBox="1">
            <a:spLocks noChangeArrowheads="1"/>
          </p:cNvSpPr>
          <p:nvPr/>
        </p:nvSpPr>
        <p:spPr bwMode="auto">
          <a:xfrm>
            <a:off x="1752600" y="5867400"/>
            <a:ext cx="5791200" cy="579438"/>
          </a:xfrm>
          <a:prstGeom prst="rect">
            <a:avLst/>
          </a:prstGeom>
          <a:noFill/>
          <a:ln w="9525">
            <a:noFill/>
            <a:miter lim="800000"/>
            <a:headEnd/>
            <a:tailEnd/>
          </a:ln>
        </p:spPr>
        <p:txBody>
          <a:bodyPr>
            <a:spAutoFit/>
          </a:bodyPr>
          <a:lstStyle/>
          <a:p>
            <a:pPr>
              <a:spcBef>
                <a:spcPct val="50000"/>
              </a:spcBef>
            </a:pPr>
            <a:r>
              <a:rPr lang="en-US"/>
              <a:t>Miami Limestone (oolite facies)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oolites"/>
          <p:cNvPicPr>
            <a:picLocks noChangeAspect="1" noChangeArrowheads="1"/>
          </p:cNvPicPr>
          <p:nvPr/>
        </p:nvPicPr>
        <p:blipFill>
          <a:blip r:embed="rId3"/>
          <a:srcRect/>
          <a:stretch>
            <a:fillRect/>
          </a:stretch>
        </p:blipFill>
        <p:spPr bwMode="auto">
          <a:xfrm>
            <a:off x="-546100" y="0"/>
            <a:ext cx="10236200" cy="6858000"/>
          </a:xfrm>
          <a:prstGeom prst="rect">
            <a:avLst/>
          </a:prstGeom>
          <a:noFill/>
          <a:ln w="9525">
            <a:noFill/>
            <a:miter lim="800000"/>
            <a:headEnd/>
            <a:tailEnd/>
          </a:ln>
        </p:spPr>
      </p:pic>
      <p:sp>
        <p:nvSpPr>
          <p:cNvPr id="24579" name="Oval Callout 5"/>
          <p:cNvSpPr>
            <a:spLocks noChangeArrowheads="1"/>
          </p:cNvSpPr>
          <p:nvPr/>
        </p:nvSpPr>
        <p:spPr bwMode="auto">
          <a:xfrm>
            <a:off x="3352800" y="4572000"/>
            <a:ext cx="2438400" cy="1371600"/>
          </a:xfrm>
          <a:prstGeom prst="wedgeEllipseCallout">
            <a:avLst>
              <a:gd name="adj1" fmla="val -7278"/>
              <a:gd name="adj2" fmla="val -106389"/>
            </a:avLst>
          </a:prstGeom>
          <a:solidFill>
            <a:schemeClr val="bg1">
              <a:alpha val="50195"/>
            </a:schemeClr>
          </a:solidFill>
          <a:ln w="12700" algn="ctr">
            <a:solidFill>
              <a:schemeClr val="tx1"/>
            </a:solidFill>
            <a:round/>
            <a:headEnd/>
            <a:tailEnd type="triangle" w="med" len="med"/>
          </a:ln>
        </p:spPr>
        <p:txBody>
          <a:bodyPr/>
          <a:lstStyle/>
          <a:p>
            <a:r>
              <a:rPr lang="en-US" b="1">
                <a:solidFill>
                  <a:schemeClr val="tx1"/>
                </a:solidFill>
              </a:rPr>
              <a:t>Ooh! Oolites!</a:t>
            </a:r>
          </a:p>
        </p:txBody>
      </p:sp>
      <p:sp>
        <p:nvSpPr>
          <p:cNvPr id="24580" name="Oval Callout 7"/>
          <p:cNvSpPr>
            <a:spLocks noChangeArrowheads="1"/>
          </p:cNvSpPr>
          <p:nvPr/>
        </p:nvSpPr>
        <p:spPr bwMode="auto">
          <a:xfrm>
            <a:off x="1447800" y="762000"/>
            <a:ext cx="2362200" cy="1371600"/>
          </a:xfrm>
          <a:prstGeom prst="wedgeEllipseCallout">
            <a:avLst>
              <a:gd name="adj1" fmla="val -30398"/>
              <a:gd name="adj2" fmla="val 92171"/>
            </a:avLst>
          </a:prstGeom>
          <a:solidFill>
            <a:schemeClr val="bg1">
              <a:alpha val="50195"/>
            </a:schemeClr>
          </a:solidFill>
          <a:ln w="12700" algn="ctr">
            <a:solidFill>
              <a:schemeClr val="tx1"/>
            </a:solidFill>
            <a:round/>
            <a:headEnd/>
            <a:tailEnd type="triangle" w="med" len="med"/>
          </a:ln>
        </p:spPr>
        <p:txBody>
          <a:bodyPr/>
          <a:lstStyle/>
          <a:p>
            <a:r>
              <a:rPr lang="en-US" sz="2000" b="1">
                <a:solidFill>
                  <a:schemeClr val="tx1"/>
                </a:solidFill>
              </a:rPr>
              <a:t>But darling, </a:t>
            </a:r>
            <a:r>
              <a:rPr lang="en-US" sz="2000" b="1" i="1">
                <a:solidFill>
                  <a:schemeClr val="tx1"/>
                </a:solidFill>
              </a:rPr>
              <a:t>pisolites</a:t>
            </a:r>
            <a:r>
              <a:rPr lang="en-US" sz="2000" b="1">
                <a:solidFill>
                  <a:schemeClr val="tx1"/>
                </a:solidFill>
              </a:rPr>
              <a:t> are forever.</a:t>
            </a:r>
          </a:p>
        </p:txBody>
      </p:sp>
      <p:sp>
        <p:nvSpPr>
          <p:cNvPr id="9" name="TextBox 8"/>
          <p:cNvSpPr txBox="1"/>
          <p:nvPr/>
        </p:nvSpPr>
        <p:spPr>
          <a:xfrm>
            <a:off x="3657600" y="0"/>
            <a:ext cx="6019800" cy="1077913"/>
          </a:xfrm>
          <a:prstGeom prst="rect">
            <a:avLst/>
          </a:prstGeom>
          <a:noFill/>
        </p:spPr>
        <p:txBody>
          <a:bodyPr>
            <a:spAutoFit/>
          </a:bodyPr>
          <a:lstStyle/>
          <a:p>
            <a:pPr>
              <a:defRPr/>
            </a:pPr>
            <a:r>
              <a:rPr lang="en-US" b="1" dirty="0">
                <a:effectLst>
                  <a:outerShdw blurRad="38100" dist="38100" dir="2700000" algn="tl">
                    <a:srgbClr val="000000">
                      <a:alpha val="43137"/>
                    </a:srgbClr>
                  </a:outerShdw>
                </a:effectLst>
              </a:rPr>
              <a:t>Oolite Appreciation League beach party</a:t>
            </a:r>
          </a:p>
        </p:txBody>
      </p:sp>
      <p:sp>
        <p:nvSpPr>
          <p:cNvPr id="24582" name="Oval Callout 9"/>
          <p:cNvSpPr>
            <a:spLocks noChangeArrowheads="1"/>
          </p:cNvSpPr>
          <p:nvPr/>
        </p:nvSpPr>
        <p:spPr bwMode="auto">
          <a:xfrm>
            <a:off x="7162800" y="5257800"/>
            <a:ext cx="2362200" cy="1371600"/>
          </a:xfrm>
          <a:prstGeom prst="wedgeEllipseCallout">
            <a:avLst>
              <a:gd name="adj1" fmla="val -18981"/>
              <a:gd name="adj2" fmla="val -134324"/>
            </a:avLst>
          </a:prstGeom>
          <a:solidFill>
            <a:schemeClr val="bg1">
              <a:alpha val="50195"/>
            </a:schemeClr>
          </a:solidFill>
          <a:ln w="12700" algn="ctr">
            <a:solidFill>
              <a:schemeClr val="tx1"/>
            </a:solidFill>
            <a:round/>
            <a:headEnd/>
            <a:tailEnd type="triangle" w="med" len="med"/>
          </a:ln>
        </p:spPr>
        <p:txBody>
          <a:bodyPr/>
          <a:lstStyle/>
          <a:p>
            <a:r>
              <a:rPr lang="en-US" sz="2000" b="1">
                <a:solidFill>
                  <a:schemeClr val="tx1"/>
                </a:solidFill>
              </a:rPr>
              <a:t>Oh my god this feels good!</a:t>
            </a:r>
          </a:p>
        </p:txBody>
      </p:sp>
      <p:sp>
        <p:nvSpPr>
          <p:cNvPr id="24583" name="Oval Callout 10"/>
          <p:cNvSpPr>
            <a:spLocks noChangeArrowheads="1"/>
          </p:cNvSpPr>
          <p:nvPr/>
        </p:nvSpPr>
        <p:spPr bwMode="auto">
          <a:xfrm>
            <a:off x="6324600" y="1143000"/>
            <a:ext cx="1981200" cy="1219200"/>
          </a:xfrm>
          <a:prstGeom prst="wedgeEllipseCallout">
            <a:avLst>
              <a:gd name="adj1" fmla="val 56454"/>
              <a:gd name="adj2" fmla="val 63111"/>
            </a:avLst>
          </a:prstGeom>
          <a:solidFill>
            <a:schemeClr val="bg1">
              <a:alpha val="50195"/>
            </a:schemeClr>
          </a:solidFill>
          <a:ln w="12700" algn="ctr">
            <a:solidFill>
              <a:schemeClr val="tx1"/>
            </a:solidFill>
            <a:round/>
            <a:headEnd/>
            <a:tailEnd type="triangle" w="med" len="med"/>
          </a:ln>
        </p:spPr>
        <p:txBody>
          <a:bodyPr/>
          <a:lstStyle/>
          <a:p>
            <a:r>
              <a:rPr lang="en-US" sz="2000" b="1">
                <a:solidFill>
                  <a:schemeClr val="tx1"/>
                </a:solidFill>
              </a:rPr>
              <a:t>I like ‘em small and round.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3PT-oolite-with-mm"/>
          <p:cNvPicPr>
            <a:picLocks noChangeAspect="1" noChangeArrowheads="1"/>
          </p:cNvPicPr>
          <p:nvPr/>
        </p:nvPicPr>
        <p:blipFill>
          <a:blip r:embed="rId3"/>
          <a:srcRect/>
          <a:stretch>
            <a:fillRect/>
          </a:stretch>
        </p:blipFill>
        <p:spPr bwMode="auto">
          <a:xfrm>
            <a:off x="0" y="0"/>
            <a:ext cx="9601200" cy="798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verglades"/>
          <p:cNvPicPr>
            <a:picLocks noChangeAspect="1" noChangeArrowheads="1"/>
          </p:cNvPicPr>
          <p:nvPr/>
        </p:nvPicPr>
        <p:blipFill>
          <a:blip r:embed="rId3"/>
          <a:srcRect/>
          <a:stretch>
            <a:fillRect/>
          </a:stretch>
        </p:blipFill>
        <p:spPr bwMode="auto">
          <a:xfrm>
            <a:off x="0" y="0"/>
            <a:ext cx="5786438" cy="6858000"/>
          </a:xfrm>
          <a:prstGeom prst="rect">
            <a:avLst/>
          </a:prstGeom>
          <a:noFill/>
          <a:ln w="9525">
            <a:noFill/>
            <a:miter lim="800000"/>
            <a:headEnd/>
            <a:tailEnd/>
          </a:ln>
        </p:spPr>
      </p:pic>
      <p:pic>
        <p:nvPicPr>
          <p:cNvPr id="26627" name="Picture 3" descr="surfgeoglg"/>
          <p:cNvPicPr>
            <a:picLocks noChangeAspect="1" noChangeArrowheads="1"/>
          </p:cNvPicPr>
          <p:nvPr/>
        </p:nvPicPr>
        <p:blipFill>
          <a:blip r:embed="rId4"/>
          <a:srcRect l="5209" t="2222" b="4445"/>
          <a:stretch>
            <a:fillRect/>
          </a:stretch>
        </p:blipFill>
        <p:spPr bwMode="auto">
          <a:xfrm>
            <a:off x="4408488" y="0"/>
            <a:ext cx="4735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bryozoan kelp"/>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400300" y="228600"/>
            <a:ext cx="4343400"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Bryozoan colonies</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verglades 01 DBH"/>
          <p:cNvPicPr>
            <a:picLocks noChangeAspect="1" noChangeArrowheads="1"/>
          </p:cNvPicPr>
          <p:nvPr/>
        </p:nvPicPr>
        <p:blipFill>
          <a:blip r:embed="rId3"/>
          <a:srcRect/>
          <a:stretch>
            <a:fillRect/>
          </a:stretch>
        </p:blipFill>
        <p:spPr bwMode="auto">
          <a:xfrm>
            <a:off x="0" y="0"/>
            <a:ext cx="9144000" cy="6145213"/>
          </a:xfrm>
          <a:prstGeom prst="rect">
            <a:avLst/>
          </a:prstGeom>
          <a:noFill/>
          <a:ln w="9525">
            <a:noFill/>
            <a:miter lim="800000"/>
            <a:headEnd/>
            <a:tailEnd/>
          </a:ln>
        </p:spPr>
      </p:pic>
      <p:sp>
        <p:nvSpPr>
          <p:cNvPr id="28675" name="Text Box 3"/>
          <p:cNvSpPr txBox="1">
            <a:spLocks noChangeArrowheads="1"/>
          </p:cNvSpPr>
          <p:nvPr/>
        </p:nvSpPr>
        <p:spPr bwMode="auto">
          <a:xfrm>
            <a:off x="914400" y="6278563"/>
            <a:ext cx="6858000" cy="579437"/>
          </a:xfrm>
          <a:prstGeom prst="rect">
            <a:avLst/>
          </a:prstGeom>
          <a:noFill/>
          <a:ln w="9525">
            <a:noFill/>
            <a:miter lim="800000"/>
            <a:headEnd/>
            <a:tailEnd/>
          </a:ln>
        </p:spPr>
        <p:txBody>
          <a:bodyPr>
            <a:spAutoFit/>
          </a:bodyPr>
          <a:lstStyle/>
          <a:p>
            <a:pPr>
              <a:spcBef>
                <a:spcPct val="50000"/>
              </a:spcBef>
            </a:pPr>
            <a:r>
              <a:rPr lang="en-US"/>
              <a:t>Miami Limestone (bryozoan facies)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_Miamibryozoan"/>
          <p:cNvPicPr>
            <a:picLocks noChangeAspect="1" noChangeArrowheads="1"/>
          </p:cNvPicPr>
          <p:nvPr/>
        </p:nvPicPr>
        <p:blipFill>
          <a:blip r:embed="rId3"/>
          <a:srcRect/>
          <a:stretch>
            <a:fillRect/>
          </a:stretch>
        </p:blipFill>
        <p:spPr bwMode="auto">
          <a:xfrm>
            <a:off x="381000" y="457200"/>
            <a:ext cx="8382000" cy="5295900"/>
          </a:xfrm>
          <a:prstGeom prst="rect">
            <a:avLst/>
          </a:prstGeom>
          <a:noFill/>
          <a:ln w="9525">
            <a:noFill/>
            <a:miter lim="800000"/>
            <a:headEnd/>
            <a:tailEnd/>
          </a:ln>
        </p:spPr>
      </p:pic>
      <p:sp>
        <p:nvSpPr>
          <p:cNvPr id="29699" name="Text Box 3"/>
          <p:cNvSpPr txBox="1">
            <a:spLocks noChangeArrowheads="1"/>
          </p:cNvSpPr>
          <p:nvPr/>
        </p:nvSpPr>
        <p:spPr bwMode="auto">
          <a:xfrm>
            <a:off x="1143000" y="5638800"/>
            <a:ext cx="6934200" cy="1066800"/>
          </a:xfrm>
          <a:prstGeom prst="rect">
            <a:avLst/>
          </a:prstGeom>
          <a:noFill/>
          <a:ln w="9525">
            <a:noFill/>
            <a:miter lim="800000"/>
            <a:headEnd/>
            <a:tailEnd/>
          </a:ln>
        </p:spPr>
        <p:txBody>
          <a:bodyPr>
            <a:spAutoFit/>
          </a:bodyPr>
          <a:lstStyle/>
          <a:p>
            <a:pPr>
              <a:spcBef>
                <a:spcPct val="50000"/>
              </a:spcBef>
            </a:pPr>
            <a:r>
              <a:rPr lang="en-US"/>
              <a:t>Miami Limestone (bryozoan facies) with solution pitting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85800" y="2057400"/>
            <a:ext cx="8077200" cy="3113088"/>
          </a:xfrm>
          <a:prstGeom prst="rect">
            <a:avLst/>
          </a:prstGeom>
          <a:noFill/>
          <a:ln w="9525">
            <a:noFill/>
            <a:miter lim="800000"/>
            <a:headEnd/>
            <a:tailEnd/>
          </a:ln>
        </p:spPr>
        <p:txBody>
          <a:bodyPr>
            <a:spAutoFit/>
          </a:bodyPr>
          <a:lstStyle/>
          <a:p>
            <a:pPr algn="l">
              <a:spcBef>
                <a:spcPct val="50000"/>
              </a:spcBef>
            </a:pPr>
            <a:r>
              <a:rPr lang="en-US" sz="3600" b="1" u="sng" dirty="0"/>
              <a:t>Pleistocene (</a:t>
            </a:r>
            <a:r>
              <a:rPr lang="en-US" sz="3600" b="1" u="sng" dirty="0" smtClean="0"/>
              <a:t>Wisconsinan</a:t>
            </a:r>
            <a:r>
              <a:rPr lang="en-US" sz="3600" b="1" u="sng" dirty="0"/>
              <a:t>) erosion:</a:t>
            </a:r>
          </a:p>
          <a:p>
            <a:pPr algn="l">
              <a:spcBef>
                <a:spcPct val="50000"/>
              </a:spcBef>
              <a:buFontTx/>
              <a:buChar char="•"/>
            </a:pPr>
            <a:r>
              <a:rPr lang="en-US" sz="3600" dirty="0"/>
              <a:t> Sea level dropped more than 300’ </a:t>
            </a:r>
          </a:p>
          <a:p>
            <a:pPr algn="l">
              <a:spcBef>
                <a:spcPct val="50000"/>
              </a:spcBef>
              <a:buFontTx/>
              <a:buChar char="•"/>
            </a:pPr>
            <a:r>
              <a:rPr lang="en-US" sz="3600" dirty="0"/>
              <a:t> Limestone solution</a:t>
            </a:r>
          </a:p>
          <a:p>
            <a:pPr algn="l">
              <a:spcBef>
                <a:spcPct val="50000"/>
              </a:spcBef>
              <a:buFontTx/>
              <a:buChar char="•"/>
            </a:pPr>
            <a:r>
              <a:rPr lang="en-US" sz="3600" dirty="0"/>
              <a:t> High porosity, sinkholes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florida sl change"/>
          <p:cNvPicPr>
            <a:picLocks noChangeAspect="1" noChangeArrowheads="1"/>
          </p:cNvPicPr>
          <p:nvPr/>
        </p:nvPicPr>
        <p:blipFill>
          <a:blip r:embed="rId3"/>
          <a:srcRect/>
          <a:stretch>
            <a:fillRect/>
          </a:stretch>
        </p:blipFill>
        <p:spPr bwMode="auto">
          <a:xfrm>
            <a:off x="0" y="762000"/>
            <a:ext cx="914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florida sl change"/>
          <p:cNvPicPr>
            <a:picLocks noChangeAspect="1" noChangeArrowheads="1"/>
          </p:cNvPicPr>
          <p:nvPr/>
        </p:nvPicPr>
        <p:blipFill>
          <a:blip r:embed="rId3"/>
          <a:srcRect/>
          <a:stretch>
            <a:fillRect/>
          </a:stretch>
        </p:blipFill>
        <p:spPr bwMode="auto">
          <a:xfrm>
            <a:off x="0" y="762000"/>
            <a:ext cx="914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3" descr="karst"/>
          <p:cNvPicPr>
            <a:picLocks noChangeAspect="1" noChangeArrowheads="1"/>
          </p:cNvPicPr>
          <p:nvPr/>
        </p:nvPicPr>
        <p:blipFill>
          <a:blip r:embed="rId3"/>
          <a:srcRect/>
          <a:stretch>
            <a:fillRect/>
          </a:stretch>
        </p:blipFill>
        <p:spPr bwMode="auto">
          <a:xfrm>
            <a:off x="495300" y="22225"/>
            <a:ext cx="8153400" cy="6811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everglades vein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sinkhole%20A"/>
          <p:cNvPicPr>
            <a:picLocks noChangeAspect="1" noChangeArrowheads="1"/>
          </p:cNvPicPr>
          <p:nvPr/>
        </p:nvPicPr>
        <p:blipFill>
          <a:blip r:embed="rId3"/>
          <a:srcRect/>
          <a:stretch>
            <a:fillRect/>
          </a:stretch>
        </p:blipFill>
        <p:spPr bwMode="auto">
          <a:xfrm>
            <a:off x="0" y="0"/>
            <a:ext cx="4773613" cy="6858000"/>
          </a:xfrm>
          <a:prstGeom prst="rect">
            <a:avLst/>
          </a:prstGeom>
          <a:noFill/>
          <a:ln w="9525">
            <a:noFill/>
            <a:miter lim="800000"/>
            <a:headEnd/>
            <a:tailEnd/>
          </a:ln>
        </p:spPr>
      </p:pic>
      <p:pic>
        <p:nvPicPr>
          <p:cNvPr id="34819" name="Picture 4" descr="sinkhole%20B"/>
          <p:cNvPicPr>
            <a:picLocks noChangeAspect="1" noChangeArrowheads="1"/>
          </p:cNvPicPr>
          <p:nvPr/>
        </p:nvPicPr>
        <p:blipFill>
          <a:blip r:embed="rId4"/>
          <a:srcRect l="2921" t="-2177" r="2161" b="2019"/>
          <a:stretch>
            <a:fillRect/>
          </a:stretch>
        </p:blipFill>
        <p:spPr bwMode="auto">
          <a:xfrm>
            <a:off x="4876800" y="-152400"/>
            <a:ext cx="4632325" cy="7010400"/>
          </a:xfrm>
          <a:prstGeom prst="rect">
            <a:avLst/>
          </a:prstGeom>
          <a:noFill/>
          <a:ln w="9525">
            <a:noFill/>
            <a:miter lim="800000"/>
            <a:headEnd/>
            <a:tailEnd/>
          </a:ln>
        </p:spPr>
      </p:pic>
      <p:sp>
        <p:nvSpPr>
          <p:cNvPr id="4" name="Left Arrow 3"/>
          <p:cNvSpPr/>
          <p:nvPr/>
        </p:nvSpPr>
        <p:spPr bwMode="auto">
          <a:xfrm rot="20711697">
            <a:off x="7175500" y="266700"/>
            <a:ext cx="2209800" cy="982663"/>
          </a:xfrm>
          <a:prstGeom prst="leftArrow">
            <a:avLst/>
          </a:prstGeom>
          <a:solidFill>
            <a:schemeClr val="accent1">
              <a:alpha val="82000"/>
            </a:schemeClr>
          </a:solidFill>
          <a:ln w="12700" cap="flat" cmpd="sng" algn="ctr">
            <a:solidFill>
              <a:schemeClr val="tx1"/>
            </a:solidFill>
            <a:prstDash val="solid"/>
            <a:round/>
            <a:headEnd type="none" w="med" len="med"/>
            <a:tailEnd type="triangle" w="med" len="med"/>
          </a:ln>
          <a:effectLst/>
        </p:spPr>
        <p:txBody>
          <a:bodyPr/>
          <a:lstStyle/>
          <a:p>
            <a:pPr>
              <a:defRPr/>
            </a:pPr>
            <a:r>
              <a:rPr lang="en-US" sz="2800" b="1" dirty="0">
                <a:solidFill>
                  <a:srgbClr val="FF0000"/>
                </a:solidFill>
                <a:effectLst>
                  <a:outerShdw blurRad="38100" dist="38100" dir="2700000" algn="tl">
                    <a:srgbClr val="000000">
                      <a:alpha val="43137"/>
                    </a:srgbClr>
                  </a:outerShdw>
                </a:effectLst>
              </a:rPr>
              <a:t>sinkhole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1112_02_sinkho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winterpark"/>
          <p:cNvPicPr>
            <a:picLocks noChangeAspect="1" noChangeArrowheads="1"/>
          </p:cNvPicPr>
          <p:nvPr/>
        </p:nvPicPr>
        <p:blipFill>
          <a:blip r:embed="rId3"/>
          <a:srcRect/>
          <a:stretch>
            <a:fillRect/>
          </a:stretch>
        </p:blipFill>
        <p:spPr bwMode="auto">
          <a:xfrm>
            <a:off x="0" y="533400"/>
            <a:ext cx="9144000" cy="582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990600" y="0"/>
            <a:ext cx="7391400" cy="691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0" y="1235075"/>
            <a:ext cx="9144000" cy="5622925"/>
          </a:xfrm>
          <a:prstGeom prst="rect">
            <a:avLst/>
          </a:prstGeom>
          <a:noFill/>
          <a:ln w="9525">
            <a:noFill/>
            <a:miter lim="800000"/>
            <a:headEnd/>
            <a:tailEnd/>
          </a:ln>
        </p:spPr>
      </p:pic>
      <p:pic>
        <p:nvPicPr>
          <p:cNvPr id="38915" name="Picture 3"/>
          <p:cNvPicPr>
            <a:picLocks noChangeAspect="1" noChangeArrowheads="1"/>
          </p:cNvPicPr>
          <p:nvPr/>
        </p:nvPicPr>
        <p:blipFill>
          <a:blip r:embed="rId4"/>
          <a:srcRect/>
          <a:stretch>
            <a:fillRect/>
          </a:stretch>
        </p:blipFill>
        <p:spPr bwMode="auto">
          <a:xfrm>
            <a:off x="0" y="-4419600"/>
            <a:ext cx="9144000" cy="562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0" y="1676400"/>
            <a:ext cx="9144000" cy="3506788"/>
          </a:xfrm>
          <a:prstGeom prst="rect">
            <a:avLst/>
          </a:prstGeom>
          <a:noFill/>
          <a:ln w="9525">
            <a:noFill/>
            <a:miter lim="800000"/>
            <a:headEnd/>
            <a:tailEnd/>
          </a:ln>
        </p:spPr>
        <p:txBody>
          <a:bodyPr>
            <a:spAutoFit/>
          </a:bodyPr>
          <a:lstStyle/>
          <a:p>
            <a:pPr marL="342900" indent="-342900">
              <a:spcBef>
                <a:spcPct val="50000"/>
              </a:spcBef>
            </a:pPr>
            <a:r>
              <a:rPr lang="en-US" b="1" u="sng"/>
              <a:t>Holocene deposition (5,000 years – present)</a:t>
            </a:r>
            <a:endParaRPr lang="en-US"/>
          </a:p>
          <a:p>
            <a:pPr marL="342900" indent="-342900" algn="l">
              <a:spcBef>
                <a:spcPct val="50000"/>
              </a:spcBef>
              <a:buFontTx/>
              <a:buAutoNum type="arabicPeriod"/>
            </a:pPr>
            <a:r>
              <a:rPr lang="en-US"/>
              <a:t>  Active reef formation</a:t>
            </a:r>
          </a:p>
          <a:p>
            <a:pPr marL="800100" lvl="1" indent="-342900" algn="l">
              <a:spcBef>
                <a:spcPct val="50000"/>
              </a:spcBef>
              <a:buFontTx/>
              <a:buChar char="•"/>
            </a:pPr>
            <a:r>
              <a:rPr lang="en-US"/>
              <a:t>  outer reef</a:t>
            </a:r>
          </a:p>
          <a:p>
            <a:pPr marL="800100" lvl="1" indent="-342900" algn="l">
              <a:spcBef>
                <a:spcPct val="50000"/>
              </a:spcBef>
              <a:buFontTx/>
              <a:buChar char="•"/>
            </a:pPr>
            <a:r>
              <a:rPr lang="en-US"/>
              <a:t>  back (patch) reefs</a:t>
            </a:r>
          </a:p>
          <a:p>
            <a:pPr marL="800100" lvl="1" indent="-342900" algn="l">
              <a:spcBef>
                <a:spcPct val="50000"/>
              </a:spcBef>
              <a:buFontTx/>
              <a:buChar char="•"/>
            </a:pPr>
            <a:r>
              <a:rPr lang="en-US"/>
              <a:t>  inshore shoals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609600" y="0"/>
            <a:ext cx="8001000" cy="6870700"/>
          </a:xfrm>
          <a:prstGeom prst="rect">
            <a:avLst/>
          </a:prstGeom>
          <a:noFill/>
          <a:ln w="9525">
            <a:noFill/>
            <a:miter lim="800000"/>
            <a:headEnd/>
            <a:tailEnd/>
          </a:ln>
        </p:spPr>
      </p:pic>
      <p:sp>
        <p:nvSpPr>
          <p:cNvPr id="3" name="Left Arrow 2"/>
          <p:cNvSpPr/>
          <p:nvPr/>
        </p:nvSpPr>
        <p:spPr bwMode="auto">
          <a:xfrm>
            <a:off x="7162800" y="4724400"/>
            <a:ext cx="1981200" cy="990600"/>
          </a:xfrm>
          <a:prstGeom prst="leftArrow">
            <a:avLst/>
          </a:prstGeom>
          <a:solidFill>
            <a:srgbClr val="00B050"/>
          </a:solidFill>
          <a:ln w="12700" cap="flat" cmpd="sng" algn="ctr">
            <a:solidFill>
              <a:schemeClr val="tx1"/>
            </a:solidFill>
            <a:prstDash val="solid"/>
            <a:round/>
            <a:headEnd type="none" w="med" len="med"/>
            <a:tailEnd type="triangle" w="med" len="med"/>
          </a:ln>
          <a:effectLst/>
        </p:spPr>
        <p:txBody>
          <a:bodyPr/>
          <a:lstStyle/>
          <a:p>
            <a:pPr>
              <a:defRPr/>
            </a:pPr>
            <a:r>
              <a:rPr lang="en-US" sz="2400" b="1" dirty="0">
                <a:solidFill>
                  <a:srgbClr val="FF0000"/>
                </a:solidFill>
                <a:effectLst>
                  <a:outerShdw blurRad="38100" dist="38100" dir="2700000" algn="tl">
                    <a:srgbClr val="000000">
                      <a:alpha val="43137"/>
                    </a:srgbClr>
                  </a:outerShdw>
                </a:effectLst>
              </a:rPr>
              <a:t>Outer reef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0moll"/>
          <p:cNvPicPr>
            <a:picLocks noChangeAspect="1" noChangeArrowheads="1"/>
          </p:cNvPicPr>
          <p:nvPr/>
        </p:nvPicPr>
        <p:blipFill>
          <a:blip r:embed="rId3"/>
          <a:srcRect/>
          <a:stretch>
            <a:fillRect/>
          </a:stretch>
        </p:blipFill>
        <p:spPr bwMode="auto">
          <a:xfrm>
            <a:off x="0" y="1141413"/>
            <a:ext cx="9144000" cy="4572000"/>
          </a:xfrm>
          <a:prstGeom prst="rect">
            <a:avLst/>
          </a:prstGeom>
          <a:noFill/>
          <a:ln w="9525">
            <a:noFill/>
            <a:miter lim="800000"/>
            <a:headEnd/>
            <a:tailEnd/>
          </a:ln>
        </p:spPr>
      </p:pic>
      <p:sp>
        <p:nvSpPr>
          <p:cNvPr id="5123"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200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iscayne 15NPS"/>
          <p:cNvPicPr>
            <a:picLocks noChangeAspect="1" noChangeArrowheads="1"/>
          </p:cNvPicPr>
          <p:nvPr/>
        </p:nvPicPr>
        <p:blipFill>
          <a:blip r:embed="rId3"/>
          <a:srcRect/>
          <a:stretch>
            <a:fillRect/>
          </a:stretch>
        </p:blipFill>
        <p:spPr bwMode="auto">
          <a:xfrm>
            <a:off x="0" y="0"/>
            <a:ext cx="9144000" cy="6181725"/>
          </a:xfrm>
          <a:prstGeom prst="rect">
            <a:avLst/>
          </a:prstGeom>
          <a:noFill/>
          <a:ln w="9525">
            <a:noFill/>
            <a:miter lim="800000"/>
            <a:headEnd/>
            <a:tailEnd/>
          </a:ln>
        </p:spPr>
      </p:pic>
      <p:sp>
        <p:nvSpPr>
          <p:cNvPr id="41987" name="Text Box 3"/>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spcBef>
                <a:spcPct val="50000"/>
              </a:spcBef>
            </a:pPr>
            <a:r>
              <a:rPr lang="en-US"/>
              <a:t>Elkhorn coral on outer reef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iscayne 14NPS"/>
          <p:cNvPicPr>
            <a:picLocks noChangeAspect="1" noChangeArrowheads="1"/>
          </p:cNvPicPr>
          <p:nvPr/>
        </p:nvPicPr>
        <p:blipFill>
          <a:blip r:embed="rId3"/>
          <a:srcRect/>
          <a:stretch>
            <a:fillRect/>
          </a:stretch>
        </p:blipFill>
        <p:spPr bwMode="auto">
          <a:xfrm>
            <a:off x="0" y="0"/>
            <a:ext cx="9144000" cy="6186488"/>
          </a:xfrm>
          <a:prstGeom prst="rect">
            <a:avLst/>
          </a:prstGeom>
          <a:noFill/>
          <a:ln w="9525">
            <a:noFill/>
            <a:miter lim="800000"/>
            <a:headEnd/>
            <a:tailEnd/>
          </a:ln>
        </p:spPr>
      </p:pic>
      <p:sp>
        <p:nvSpPr>
          <p:cNvPr id="43011" name="Text Box 3"/>
          <p:cNvSpPr txBox="1">
            <a:spLocks noChangeArrowheads="1"/>
          </p:cNvSpPr>
          <p:nvPr/>
        </p:nvSpPr>
        <p:spPr bwMode="auto">
          <a:xfrm>
            <a:off x="0" y="6324600"/>
            <a:ext cx="9144000" cy="579438"/>
          </a:xfrm>
          <a:prstGeom prst="rect">
            <a:avLst/>
          </a:prstGeom>
          <a:noFill/>
          <a:ln w="9525">
            <a:noFill/>
            <a:miter lim="800000"/>
            <a:headEnd/>
            <a:tailEnd/>
          </a:ln>
        </p:spPr>
        <p:txBody>
          <a:bodyPr>
            <a:spAutoFit/>
          </a:bodyPr>
          <a:lstStyle/>
          <a:p>
            <a:pPr>
              <a:spcBef>
                <a:spcPct val="50000"/>
              </a:spcBef>
            </a:pPr>
            <a:r>
              <a:rPr lang="en-US"/>
              <a:t>Elkhorn coral grows fast, shading reef</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0" y="6324600"/>
            <a:ext cx="9144000" cy="579438"/>
          </a:xfrm>
          <a:prstGeom prst="rect">
            <a:avLst/>
          </a:prstGeom>
          <a:noFill/>
          <a:ln w="9525">
            <a:noFill/>
            <a:miter lim="800000"/>
            <a:headEnd/>
            <a:tailEnd/>
          </a:ln>
        </p:spPr>
        <p:txBody>
          <a:bodyPr>
            <a:spAutoFit/>
          </a:bodyPr>
          <a:lstStyle/>
          <a:p>
            <a:pPr>
              <a:spcBef>
                <a:spcPct val="50000"/>
              </a:spcBef>
            </a:pPr>
            <a:r>
              <a:rPr lang="en-US"/>
              <a:t>Staghorn coral grows in water below 10m</a:t>
            </a:r>
          </a:p>
        </p:txBody>
      </p:sp>
      <p:pic>
        <p:nvPicPr>
          <p:cNvPr id="44035" name="Picture 4" descr="staghorn"/>
          <p:cNvPicPr>
            <a:picLocks noChangeAspect="1" noChangeArrowheads="1"/>
          </p:cNvPicPr>
          <p:nvPr/>
        </p:nvPicPr>
        <p:blipFill>
          <a:blip r:embed="rId3"/>
          <a:srcRect/>
          <a:stretch>
            <a:fillRect/>
          </a:stretch>
        </p:blipFill>
        <p:spPr bwMode="auto">
          <a:xfrm>
            <a:off x="0" y="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iscayne 16NPS"/>
          <p:cNvPicPr>
            <a:picLocks noChangeAspect="1" noChangeArrowheads="1"/>
          </p:cNvPicPr>
          <p:nvPr/>
        </p:nvPicPr>
        <p:blipFill>
          <a:blip r:embed="rId3"/>
          <a:srcRect/>
          <a:stretch>
            <a:fillRect/>
          </a:stretch>
        </p:blipFill>
        <p:spPr bwMode="auto">
          <a:xfrm>
            <a:off x="0" y="0"/>
            <a:ext cx="9144000" cy="6181725"/>
          </a:xfrm>
          <a:prstGeom prst="rect">
            <a:avLst/>
          </a:prstGeom>
          <a:noFill/>
          <a:ln w="9525">
            <a:noFill/>
            <a:miter lim="800000"/>
            <a:headEnd/>
            <a:tailEnd/>
          </a:ln>
        </p:spPr>
      </p:pic>
      <p:sp>
        <p:nvSpPr>
          <p:cNvPr id="45059" name="Text Box 3"/>
          <p:cNvSpPr txBox="1">
            <a:spLocks noChangeArrowheads="1"/>
          </p:cNvSpPr>
          <p:nvPr/>
        </p:nvSpPr>
        <p:spPr bwMode="auto">
          <a:xfrm>
            <a:off x="0" y="6324600"/>
            <a:ext cx="9144000" cy="579438"/>
          </a:xfrm>
          <a:prstGeom prst="rect">
            <a:avLst/>
          </a:prstGeom>
          <a:noFill/>
          <a:ln w="9525">
            <a:noFill/>
            <a:miter lim="800000"/>
            <a:headEnd/>
            <a:tailEnd/>
          </a:ln>
        </p:spPr>
        <p:txBody>
          <a:bodyPr>
            <a:spAutoFit/>
          </a:bodyPr>
          <a:lstStyle/>
          <a:p>
            <a:pPr>
              <a:spcBef>
                <a:spcPct val="50000"/>
              </a:spcBef>
            </a:pPr>
            <a:r>
              <a:rPr lang="en-US"/>
              <a:t>Sea Fan in deeper offshore water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609600" y="0"/>
            <a:ext cx="8001000" cy="6870700"/>
          </a:xfrm>
          <a:prstGeom prst="rect">
            <a:avLst/>
          </a:prstGeom>
          <a:noFill/>
          <a:ln w="9525">
            <a:noFill/>
            <a:miter lim="800000"/>
            <a:headEnd/>
            <a:tailEnd/>
          </a:ln>
        </p:spPr>
      </p:pic>
      <p:sp>
        <p:nvSpPr>
          <p:cNvPr id="3" name="Left Arrow 2"/>
          <p:cNvSpPr/>
          <p:nvPr/>
        </p:nvSpPr>
        <p:spPr bwMode="auto">
          <a:xfrm>
            <a:off x="6781800" y="2438400"/>
            <a:ext cx="2133600" cy="990600"/>
          </a:xfrm>
          <a:prstGeom prst="leftArrow">
            <a:avLst/>
          </a:prstGeom>
          <a:solidFill>
            <a:srgbClr val="00B050"/>
          </a:solidFill>
          <a:ln w="12700" cap="flat" cmpd="sng" algn="ctr">
            <a:solidFill>
              <a:schemeClr val="tx1"/>
            </a:solidFill>
            <a:prstDash val="solid"/>
            <a:round/>
            <a:headEnd type="none" w="med" len="med"/>
            <a:tailEnd type="triangle" w="med" len="med"/>
          </a:ln>
          <a:effectLst/>
        </p:spPr>
        <p:txBody>
          <a:bodyPr/>
          <a:lstStyle/>
          <a:p>
            <a:pPr>
              <a:defRPr/>
            </a:pPr>
            <a:r>
              <a:rPr lang="en-US" sz="2400" b="1" dirty="0">
                <a:solidFill>
                  <a:srgbClr val="FF0000"/>
                </a:solidFill>
                <a:effectLst>
                  <a:outerShdw blurRad="38100" dist="38100" dir="2700000" algn="tl">
                    <a:srgbClr val="000000">
                      <a:alpha val="43137"/>
                    </a:srgbClr>
                  </a:outerShdw>
                </a:effectLst>
              </a:rPr>
              <a:t>Patch reefs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Braincoral-hi"/>
          <p:cNvPicPr>
            <a:picLocks noChangeAspect="1" noChangeArrowheads="1"/>
          </p:cNvPicPr>
          <p:nvPr/>
        </p:nvPicPr>
        <p:blipFill>
          <a:blip r:embed="rId3"/>
          <a:srcRect/>
          <a:stretch>
            <a:fillRect/>
          </a:stretch>
        </p:blipFill>
        <p:spPr bwMode="auto">
          <a:xfrm>
            <a:off x="0" y="392113"/>
            <a:ext cx="9144000" cy="6073775"/>
          </a:xfrm>
          <a:prstGeom prst="rect">
            <a:avLst/>
          </a:prstGeom>
          <a:noFill/>
          <a:ln w="9525">
            <a:noFill/>
            <a:miter lim="800000"/>
            <a:headEnd/>
            <a:tailEnd/>
          </a:ln>
        </p:spPr>
      </p:pic>
      <p:sp>
        <p:nvSpPr>
          <p:cNvPr id="47107" name="Text Box 4"/>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Patch reef brain coral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3"/>
          <a:srcRect/>
          <a:stretch>
            <a:fillRect/>
          </a:stretch>
        </p:blipFill>
        <p:spPr bwMode="auto">
          <a:xfrm>
            <a:off x="0" y="393700"/>
            <a:ext cx="9144000" cy="6070600"/>
          </a:xfrm>
          <a:prstGeom prst="rect">
            <a:avLst/>
          </a:prstGeom>
          <a:noFill/>
          <a:ln w="38100">
            <a:noFill/>
            <a:miter lim="800000"/>
            <a:headEnd/>
            <a:tailEnd/>
          </a:ln>
        </p:spPr>
      </p:pic>
      <p:sp>
        <p:nvSpPr>
          <p:cNvPr id="48131" name="Text Box 4"/>
          <p:cNvSpPr txBox="1">
            <a:spLocks noChangeArrowheads="1"/>
          </p:cNvSpPr>
          <p:nvPr/>
        </p:nvSpPr>
        <p:spPr bwMode="auto">
          <a:xfrm>
            <a:off x="0" y="381000"/>
            <a:ext cx="45720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Patch reef star coral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3"/>
          <a:srcRect/>
          <a:stretch>
            <a:fillRect/>
          </a:stretch>
        </p:blipFill>
        <p:spPr bwMode="auto">
          <a:xfrm>
            <a:off x="14288" y="381000"/>
            <a:ext cx="9115425" cy="6096000"/>
          </a:xfrm>
          <a:prstGeom prst="rect">
            <a:avLst/>
          </a:prstGeom>
          <a:noFill/>
          <a:ln w="38100">
            <a:noFill/>
            <a:miter lim="800000"/>
            <a:headEnd/>
            <a:tailEnd/>
          </a:ln>
        </p:spPr>
      </p:pic>
      <p:sp>
        <p:nvSpPr>
          <p:cNvPr id="49155" name="Text Box 3"/>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Seabed of chewed-up coral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Rodrigez Key"/>
          <p:cNvPicPr>
            <a:picLocks noChangeAspect="1" noChangeArrowheads="1"/>
          </p:cNvPicPr>
          <p:nvPr/>
        </p:nvPicPr>
        <p:blipFill>
          <a:blip r:embed="rId3"/>
          <a:srcRect/>
          <a:stretch>
            <a:fillRect/>
          </a:stretch>
        </p:blipFill>
        <p:spPr bwMode="auto">
          <a:xfrm>
            <a:off x="0" y="1143000"/>
            <a:ext cx="9144000" cy="4572000"/>
          </a:xfrm>
          <a:prstGeom prst="rect">
            <a:avLst/>
          </a:prstGeom>
          <a:noFill/>
          <a:ln w="9525">
            <a:noFill/>
            <a:miter lim="800000"/>
            <a:headEnd/>
            <a:tailEnd/>
          </a:ln>
        </p:spPr>
      </p:pic>
      <p:sp>
        <p:nvSpPr>
          <p:cNvPr id="50179" name="Text Box 3"/>
          <p:cNvSpPr txBox="1">
            <a:spLocks noChangeArrowheads="1"/>
          </p:cNvSpPr>
          <p:nvPr/>
        </p:nvSpPr>
        <p:spPr bwMode="auto">
          <a:xfrm>
            <a:off x="0" y="5943600"/>
            <a:ext cx="9144000" cy="579438"/>
          </a:xfrm>
          <a:prstGeom prst="rect">
            <a:avLst/>
          </a:prstGeom>
          <a:noFill/>
          <a:ln w="9525">
            <a:noFill/>
            <a:miter lim="800000"/>
            <a:headEnd/>
            <a:tailEnd/>
          </a:ln>
        </p:spPr>
        <p:txBody>
          <a:bodyPr>
            <a:spAutoFit/>
          </a:bodyPr>
          <a:lstStyle/>
          <a:p>
            <a:pPr>
              <a:spcBef>
                <a:spcPct val="50000"/>
              </a:spcBef>
            </a:pPr>
            <a:r>
              <a:rPr lang="en-US"/>
              <a:t>Rodrigez Key (inshore shoals)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finger coral"/>
          <p:cNvPicPr>
            <a:picLocks noChangeAspect="1" noChangeArrowheads="1"/>
          </p:cNvPicPr>
          <p:nvPr/>
        </p:nvPicPr>
        <p:blipFill>
          <a:blip r:embed="rId3"/>
          <a:srcRect/>
          <a:stretch>
            <a:fillRect/>
          </a:stretch>
        </p:blipFill>
        <p:spPr bwMode="auto">
          <a:xfrm>
            <a:off x="0" y="304800"/>
            <a:ext cx="9144000" cy="6248400"/>
          </a:xfrm>
          <a:prstGeom prst="rect">
            <a:avLst/>
          </a:prstGeom>
          <a:noFill/>
          <a:ln w="9525">
            <a:noFill/>
            <a:miter lim="800000"/>
            <a:headEnd/>
            <a:tailEnd/>
          </a:ln>
        </p:spPr>
      </p:pic>
      <p:sp>
        <p:nvSpPr>
          <p:cNvPr id="2" name="Text Box 2"/>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Finger coral on inshore shoal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70moll"/>
          <p:cNvPicPr>
            <a:picLocks noChangeAspect="1" noChangeArrowheads="1"/>
          </p:cNvPicPr>
          <p:nvPr/>
        </p:nvPicPr>
        <p:blipFill>
          <a:blip r:embed="rId3"/>
          <a:srcRect/>
          <a:stretch>
            <a:fillRect/>
          </a:stretch>
        </p:blipFill>
        <p:spPr bwMode="auto">
          <a:xfrm>
            <a:off x="0" y="1143000"/>
            <a:ext cx="9144000" cy="4572000"/>
          </a:xfrm>
          <a:prstGeom prst="rect">
            <a:avLst/>
          </a:prstGeom>
          <a:noFill/>
          <a:ln w="9525">
            <a:noFill/>
            <a:miter lim="800000"/>
            <a:headEnd/>
            <a:tailEnd/>
          </a:ln>
        </p:spPr>
      </p:pic>
      <p:sp>
        <p:nvSpPr>
          <p:cNvPr id="6147"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170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iscayne 05NPS"/>
          <p:cNvPicPr>
            <a:picLocks noChangeAspect="1" noChangeArrowheads="1"/>
          </p:cNvPicPr>
          <p:nvPr/>
        </p:nvPicPr>
        <p:blipFill>
          <a:blip r:embed="rId3"/>
          <a:srcRect/>
          <a:stretch>
            <a:fillRect/>
          </a:stretch>
        </p:blipFill>
        <p:spPr bwMode="auto">
          <a:xfrm>
            <a:off x="0" y="788988"/>
            <a:ext cx="9144000" cy="6069012"/>
          </a:xfrm>
          <a:prstGeom prst="rect">
            <a:avLst/>
          </a:prstGeom>
          <a:noFill/>
          <a:ln w="9525">
            <a:noFill/>
            <a:miter lim="800000"/>
            <a:headEnd/>
            <a:tailEnd/>
          </a:ln>
        </p:spPr>
      </p:pic>
      <p:sp>
        <p:nvSpPr>
          <p:cNvPr id="52227" name="Text Box 3"/>
          <p:cNvSpPr txBox="1">
            <a:spLocks noChangeArrowheads="1"/>
          </p:cNvSpPr>
          <p:nvPr/>
        </p:nvSpPr>
        <p:spPr bwMode="auto">
          <a:xfrm>
            <a:off x="0" y="30163"/>
            <a:ext cx="9144000" cy="579437"/>
          </a:xfrm>
          <a:prstGeom prst="rect">
            <a:avLst/>
          </a:prstGeom>
          <a:noFill/>
          <a:ln w="9525">
            <a:noFill/>
            <a:miter lim="800000"/>
            <a:headEnd/>
            <a:tailEnd/>
          </a:ln>
        </p:spPr>
        <p:txBody>
          <a:bodyPr>
            <a:spAutoFit/>
          </a:bodyPr>
          <a:lstStyle/>
          <a:p>
            <a:pPr>
              <a:spcBef>
                <a:spcPct val="50000"/>
              </a:spcBef>
            </a:pPr>
            <a:r>
              <a:rPr lang="en-US"/>
              <a:t>Finger coral colony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verglades"/>
          <p:cNvPicPr>
            <a:picLocks noChangeAspect="1" noChangeArrowheads="1"/>
          </p:cNvPicPr>
          <p:nvPr/>
        </p:nvPicPr>
        <p:blipFill>
          <a:blip r:embed="rId3"/>
          <a:srcRect/>
          <a:stretch>
            <a:fillRect/>
          </a:stretch>
        </p:blipFill>
        <p:spPr bwMode="auto">
          <a:xfrm>
            <a:off x="14288" y="-3962400"/>
            <a:ext cx="9129712" cy="10820400"/>
          </a:xfrm>
          <a:prstGeom prst="rect">
            <a:avLst/>
          </a:prstGeom>
          <a:noFill/>
          <a:ln w="9525">
            <a:noFill/>
            <a:miter lim="800000"/>
            <a:headEnd/>
            <a:tailEnd/>
          </a:ln>
        </p:spPr>
      </p:pic>
      <p:sp>
        <p:nvSpPr>
          <p:cNvPr id="53251" name="Text Box 4"/>
          <p:cNvSpPr txBox="1">
            <a:spLocks noChangeArrowheads="1"/>
          </p:cNvSpPr>
          <p:nvPr/>
        </p:nvSpPr>
        <p:spPr bwMode="auto">
          <a:xfrm>
            <a:off x="6705600" y="4419600"/>
            <a:ext cx="2438400" cy="1066800"/>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Relict patch reefs</a:t>
            </a:r>
          </a:p>
        </p:txBody>
      </p:sp>
      <p:sp>
        <p:nvSpPr>
          <p:cNvPr id="53252" name="Line 5"/>
          <p:cNvSpPr>
            <a:spLocks noChangeShapeType="1"/>
          </p:cNvSpPr>
          <p:nvPr/>
        </p:nvSpPr>
        <p:spPr bwMode="auto">
          <a:xfrm flipH="1" flipV="1">
            <a:off x="6626225" y="2814638"/>
            <a:ext cx="155575" cy="16002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53253" name="Line 6"/>
          <p:cNvSpPr>
            <a:spLocks noChangeShapeType="1"/>
          </p:cNvSpPr>
          <p:nvPr/>
        </p:nvSpPr>
        <p:spPr bwMode="auto">
          <a:xfrm flipH="1" flipV="1">
            <a:off x="6019800" y="4191000"/>
            <a:ext cx="685800" cy="4572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53254" name="Line 7"/>
          <p:cNvSpPr>
            <a:spLocks noChangeShapeType="1"/>
          </p:cNvSpPr>
          <p:nvPr/>
        </p:nvSpPr>
        <p:spPr bwMode="auto">
          <a:xfrm flipH="1">
            <a:off x="5029200" y="4876800"/>
            <a:ext cx="1676400" cy="38100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everglades"/>
          <p:cNvPicPr>
            <a:picLocks noChangeAspect="1" noChangeArrowheads="1"/>
          </p:cNvPicPr>
          <p:nvPr/>
        </p:nvPicPr>
        <p:blipFill>
          <a:blip r:embed="rId3"/>
          <a:srcRect/>
          <a:stretch>
            <a:fillRect/>
          </a:stretch>
        </p:blipFill>
        <p:spPr bwMode="auto">
          <a:xfrm>
            <a:off x="14288" y="-3962400"/>
            <a:ext cx="9129712" cy="10820400"/>
          </a:xfrm>
          <a:prstGeom prst="rect">
            <a:avLst/>
          </a:prstGeom>
          <a:noFill/>
          <a:ln w="9525">
            <a:noFill/>
            <a:miter lim="800000"/>
            <a:headEnd/>
            <a:tailEnd/>
          </a:ln>
        </p:spPr>
      </p:pic>
      <p:sp>
        <p:nvSpPr>
          <p:cNvPr id="54275" name="Text Box 3"/>
          <p:cNvSpPr txBox="1">
            <a:spLocks noChangeArrowheads="1"/>
          </p:cNvSpPr>
          <p:nvPr/>
        </p:nvSpPr>
        <p:spPr bwMode="auto">
          <a:xfrm>
            <a:off x="152400" y="2971800"/>
            <a:ext cx="1447800" cy="1066800"/>
          </a:xfrm>
          <a:prstGeom prst="rect">
            <a:avLst/>
          </a:prstGeom>
          <a:noFill/>
          <a:ln w="38100">
            <a:noFill/>
            <a:miter lim="800000"/>
            <a:headEnd/>
            <a:tailEnd/>
          </a:ln>
        </p:spPr>
        <p:txBody>
          <a:bodyPr>
            <a:spAutoFit/>
          </a:bodyPr>
          <a:lstStyle/>
          <a:p>
            <a:pPr>
              <a:spcBef>
                <a:spcPct val="50000"/>
              </a:spcBef>
            </a:pPr>
            <a:r>
              <a:rPr lang="en-US"/>
              <a:t>Relict shoals</a:t>
            </a:r>
          </a:p>
        </p:txBody>
      </p:sp>
      <p:sp>
        <p:nvSpPr>
          <p:cNvPr id="54276" name="Line 4"/>
          <p:cNvSpPr>
            <a:spLocks noChangeShapeType="1"/>
          </p:cNvSpPr>
          <p:nvPr/>
        </p:nvSpPr>
        <p:spPr bwMode="auto">
          <a:xfrm>
            <a:off x="1066800" y="4038600"/>
            <a:ext cx="838200" cy="2438400"/>
          </a:xfrm>
          <a:prstGeom prst="line">
            <a:avLst/>
          </a:prstGeom>
          <a:noFill/>
          <a:ln w="38100">
            <a:solidFill>
              <a:schemeClr val="bg1"/>
            </a:solidFill>
            <a:round/>
            <a:headEnd/>
            <a:tailEnd type="triangle" w="med" len="med"/>
          </a:ln>
        </p:spPr>
        <p:txBody>
          <a:bodyPr/>
          <a:lstStyle/>
          <a:p>
            <a:endParaRPr lang="en-US"/>
          </a:p>
        </p:txBody>
      </p:sp>
      <p:sp>
        <p:nvSpPr>
          <p:cNvPr id="54277" name="Line 5"/>
          <p:cNvSpPr>
            <a:spLocks noChangeShapeType="1"/>
          </p:cNvSpPr>
          <p:nvPr/>
        </p:nvSpPr>
        <p:spPr bwMode="auto">
          <a:xfrm flipH="1">
            <a:off x="762000" y="4038600"/>
            <a:ext cx="0" cy="2438400"/>
          </a:xfrm>
          <a:prstGeom prst="line">
            <a:avLst/>
          </a:prstGeom>
          <a:noFill/>
          <a:ln w="38100">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nps.gov/drto/parkmgmt/upload/DRTO%20RNA%20Map%20final%203-8-07.jpg"/>
          <p:cNvPicPr>
            <a:picLocks noChangeAspect="1" noChangeArrowheads="1"/>
          </p:cNvPicPr>
          <p:nvPr/>
        </p:nvPicPr>
        <p:blipFill>
          <a:blip r:embed="rId3"/>
          <a:srcRect t="3096" b="1973"/>
          <a:stretch>
            <a:fillRect/>
          </a:stretch>
        </p:blipFill>
        <p:spPr bwMode="auto">
          <a:xfrm>
            <a:off x="769938" y="0"/>
            <a:ext cx="7604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ry Tortugas 01NPS"/>
          <p:cNvPicPr>
            <a:picLocks noChangeAspect="1" noChangeArrowheads="1"/>
          </p:cNvPicPr>
          <p:nvPr/>
        </p:nvPicPr>
        <p:blipFill>
          <a:blip r:embed="rId3"/>
          <a:srcRect/>
          <a:stretch>
            <a:fillRect/>
          </a:stretch>
        </p:blipFill>
        <p:spPr bwMode="auto">
          <a:xfrm>
            <a:off x="0" y="855663"/>
            <a:ext cx="9144000" cy="6002337"/>
          </a:xfrm>
          <a:prstGeom prst="rect">
            <a:avLst/>
          </a:prstGeom>
          <a:noFill/>
          <a:ln w="9525">
            <a:noFill/>
            <a:miter lim="800000"/>
            <a:headEnd/>
            <a:tailEnd/>
          </a:ln>
        </p:spPr>
      </p:pic>
      <p:sp>
        <p:nvSpPr>
          <p:cNvPr id="57347" name="Text Box 3"/>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Fort Jefferson, Dry Tortugas N.P.</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fort_jefferson_128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G13P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50moll"/>
          <p:cNvPicPr>
            <a:picLocks noChangeAspect="1" noChangeArrowheads="1"/>
          </p:cNvPicPr>
          <p:nvPr/>
        </p:nvPicPr>
        <p:blipFill>
          <a:blip r:embed="rId3"/>
          <a:srcRect/>
          <a:stretch>
            <a:fillRect/>
          </a:stretch>
        </p:blipFill>
        <p:spPr bwMode="auto">
          <a:xfrm>
            <a:off x="0" y="1141413"/>
            <a:ext cx="9144000" cy="4572000"/>
          </a:xfrm>
          <a:prstGeom prst="rect">
            <a:avLst/>
          </a:prstGeom>
          <a:noFill/>
          <a:ln w="9525">
            <a:noFill/>
            <a:miter lim="800000"/>
            <a:headEnd/>
            <a:tailEnd/>
          </a:ln>
        </p:spPr>
      </p:pic>
      <p:sp>
        <p:nvSpPr>
          <p:cNvPr id="7171"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150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20moll"/>
          <p:cNvPicPr>
            <a:picLocks noChangeAspect="1" noChangeArrowheads="1"/>
          </p:cNvPicPr>
          <p:nvPr/>
        </p:nvPicPr>
        <p:blipFill>
          <a:blip r:embed="rId3"/>
          <a:srcRect/>
          <a:stretch>
            <a:fillRect/>
          </a:stretch>
        </p:blipFill>
        <p:spPr bwMode="auto">
          <a:xfrm>
            <a:off x="0" y="1141413"/>
            <a:ext cx="9144000" cy="4572000"/>
          </a:xfrm>
          <a:prstGeom prst="rect">
            <a:avLst/>
          </a:prstGeom>
          <a:noFill/>
          <a:ln w="9525">
            <a:noFill/>
            <a:miter lim="800000"/>
            <a:headEnd/>
            <a:tailEnd/>
          </a:ln>
        </p:spPr>
      </p:pic>
      <p:sp>
        <p:nvSpPr>
          <p:cNvPr id="8195"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120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5moll"/>
          <p:cNvPicPr>
            <a:picLocks noChangeAspect="1" noChangeArrowheads="1"/>
          </p:cNvPicPr>
          <p:nvPr/>
        </p:nvPicPr>
        <p:blipFill>
          <a:blip r:embed="rId2"/>
          <a:srcRect/>
          <a:stretch>
            <a:fillRect/>
          </a:stretch>
        </p:blipFill>
        <p:spPr bwMode="auto">
          <a:xfrm>
            <a:off x="0" y="1141413"/>
            <a:ext cx="9144000" cy="4572000"/>
          </a:xfrm>
          <a:prstGeom prst="rect">
            <a:avLst/>
          </a:prstGeom>
          <a:noFill/>
          <a:ln w="9525">
            <a:noFill/>
            <a:miter lim="800000"/>
            <a:headEnd/>
            <a:tailEnd/>
          </a:ln>
        </p:spPr>
      </p:pic>
      <p:sp>
        <p:nvSpPr>
          <p:cNvPr id="9219"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105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90moll"/>
          <p:cNvPicPr>
            <a:picLocks noChangeAspect="1" noChangeArrowheads="1"/>
          </p:cNvPicPr>
          <p:nvPr/>
        </p:nvPicPr>
        <p:blipFill>
          <a:blip r:embed="rId2"/>
          <a:srcRect/>
          <a:stretch>
            <a:fillRect/>
          </a:stretch>
        </p:blipFill>
        <p:spPr bwMode="auto">
          <a:xfrm>
            <a:off x="0" y="1141413"/>
            <a:ext cx="9144000" cy="4572000"/>
          </a:xfrm>
          <a:prstGeom prst="rect">
            <a:avLst/>
          </a:prstGeom>
          <a:noFill/>
          <a:ln w="9525">
            <a:noFill/>
            <a:miter lim="800000"/>
            <a:headEnd/>
            <a:tailEnd/>
          </a:ln>
        </p:spPr>
      </p:pic>
      <p:sp>
        <p:nvSpPr>
          <p:cNvPr id="10243" name="Text Box 3"/>
          <p:cNvSpPr txBox="1">
            <a:spLocks noChangeArrowheads="1"/>
          </p:cNvSpPr>
          <p:nvPr/>
        </p:nvSpPr>
        <p:spPr bwMode="auto">
          <a:xfrm>
            <a:off x="7543800" y="609600"/>
            <a:ext cx="914400" cy="519113"/>
          </a:xfrm>
          <a:prstGeom prst="rect">
            <a:avLst/>
          </a:prstGeom>
          <a:noFill/>
          <a:ln w="9525">
            <a:noFill/>
            <a:miter lim="800000"/>
            <a:headEnd/>
            <a:tailEnd/>
          </a:ln>
        </p:spPr>
        <p:txBody>
          <a:bodyPr>
            <a:spAutoFit/>
          </a:bodyPr>
          <a:lstStyle/>
          <a:p>
            <a:pPr algn="r">
              <a:spcBef>
                <a:spcPct val="50000"/>
              </a:spcBef>
            </a:pPr>
            <a:r>
              <a:rPr lang="en-US" sz="2800" b="1"/>
              <a:t>90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50000"/>
          </a:schemeClr>
        </a:solidFill>
        <a:ln w="127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b="1" dirty="0" smtClean="0">
            <a:solidFill>
              <a:schemeClr val="tx1"/>
            </a:solidFill>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3155</TotalTime>
  <Words>1476</Words>
  <Application>Microsoft Office PowerPoint</Application>
  <PresentationFormat>On-screen Show (4:3)</PresentationFormat>
  <Paragraphs>157</Paragraphs>
  <Slides>56</Slides>
  <Notes>51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42</cp:revision>
  <dcterms:created xsi:type="dcterms:W3CDTF">2005-02-19T19:21:29Z</dcterms:created>
  <dcterms:modified xsi:type="dcterms:W3CDTF">2008-08-20T04:20:30Z</dcterms:modified>
</cp:coreProperties>
</file>